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453" r:id="rId2"/>
    <p:sldId id="724" r:id="rId3"/>
    <p:sldId id="765" r:id="rId4"/>
    <p:sldId id="779" r:id="rId5"/>
    <p:sldId id="782" r:id="rId6"/>
    <p:sldId id="791" r:id="rId7"/>
    <p:sldId id="784" r:id="rId8"/>
    <p:sldId id="732" r:id="rId9"/>
    <p:sldId id="749" r:id="rId10"/>
    <p:sldId id="736" r:id="rId11"/>
    <p:sldId id="737" r:id="rId12"/>
    <p:sldId id="739" r:id="rId13"/>
    <p:sldId id="787" r:id="rId14"/>
    <p:sldId id="789" r:id="rId15"/>
    <p:sldId id="759" r:id="rId16"/>
    <p:sldId id="760" r:id="rId17"/>
    <p:sldId id="761" r:id="rId18"/>
    <p:sldId id="762" r:id="rId19"/>
    <p:sldId id="785" r:id="rId20"/>
    <p:sldId id="734" r:id="rId21"/>
    <p:sldId id="792" r:id="rId22"/>
    <p:sldId id="786" r:id="rId23"/>
    <p:sldId id="775" r:id="rId24"/>
    <p:sldId id="776" r:id="rId25"/>
    <p:sldId id="7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en, Torben (2015)" initials="H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C18F"/>
    <a:srgbClr val="FF0000"/>
    <a:srgbClr val="424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2869" autoAdjust="0"/>
  </p:normalViewPr>
  <p:slideViewPr>
    <p:cSldViewPr snapToGrid="0" snapToObjects="1" showGuides="1">
      <p:cViewPr>
        <p:scale>
          <a:sx n="100" d="100"/>
          <a:sy n="100" d="100"/>
        </p:scale>
        <p:origin x="232" y="152"/>
      </p:cViewPr>
      <p:guideLst>
        <p:guide orient="horz" pos="2160"/>
        <p:guide pos="2880"/>
      </p:guideLst>
    </p:cSldViewPr>
  </p:slideViewPr>
  <p:outlineViewPr>
    <p:cViewPr>
      <p:scale>
        <a:sx n="33" d="100"/>
        <a:sy n="33" d="100"/>
      </p:scale>
      <p:origin x="0" y="14496"/>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6FE862-AA2E-A649-A23D-0AE53E0EBE06}" type="datetimeFigureOut">
              <a:rPr lang="en-US" smtClean="0"/>
              <a:t>3/25/19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FA731-96C6-1C4F-A61E-653465578A10}" type="slidenum">
              <a:rPr lang="en-GB" smtClean="0"/>
              <a:t>‹#›</a:t>
            </a:fld>
            <a:endParaRPr lang="en-GB"/>
          </a:p>
        </p:txBody>
      </p:sp>
    </p:spTree>
    <p:extLst>
      <p:ext uri="{BB962C8B-B14F-4D97-AF65-F5344CB8AC3E}">
        <p14:creationId xmlns:p14="http://schemas.microsoft.com/office/powerpoint/2010/main" val="2941298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4059E9-8F59-5E4A-8D32-145BF5A743B5}" type="datetimeFigureOut">
              <a:rPr lang="en-US" smtClean="0"/>
              <a:t>3/25/19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0ACEF-038B-C84F-B8C5-91258E241761}" type="slidenum">
              <a:rPr lang="en-GB" smtClean="0"/>
              <a:t>‹#›</a:t>
            </a:fld>
            <a:endParaRPr lang="en-GB"/>
          </a:p>
        </p:txBody>
      </p:sp>
    </p:spTree>
    <p:extLst>
      <p:ext uri="{BB962C8B-B14F-4D97-AF65-F5344CB8AC3E}">
        <p14:creationId xmlns:p14="http://schemas.microsoft.com/office/powerpoint/2010/main" val="3815983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1</a:t>
            </a:fld>
            <a:endParaRPr lang="en-GB"/>
          </a:p>
        </p:txBody>
      </p:sp>
    </p:spTree>
    <p:extLst>
      <p:ext uri="{BB962C8B-B14F-4D97-AF65-F5344CB8AC3E}">
        <p14:creationId xmlns:p14="http://schemas.microsoft.com/office/powerpoint/2010/main" val="95852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and as mostly a syntactic change, we introduce nonce-based AE schemes as the internal encryption function instead of doing encryption and </a:t>
            </a:r>
            <a:r>
              <a:rPr lang="en-US" baseline="0" dirty="0" err="1" smtClean="0"/>
              <a:t>MAC’ing</a:t>
            </a:r>
            <a:r>
              <a:rPr lang="en-US" baseline="0" dirty="0" smtClean="0"/>
              <a:t> separately. </a:t>
            </a:r>
          </a:p>
          <a:p>
            <a:endParaRPr lang="en-US" baseline="0" dirty="0" smtClean="0"/>
          </a:p>
          <a:p>
            <a:r>
              <a:rPr lang="en-US" baseline="0" dirty="0" smtClean="0"/>
              <a:t>With this change one needs to be conscious about how the chunk counter and message counter are incorporated with the AE scheme. </a:t>
            </a:r>
          </a:p>
          <a:p>
            <a:r>
              <a:rPr lang="en-US" baseline="0" dirty="0" smtClean="0"/>
              <a:t>We will construct the Nonce from the chunk counter and message counter</a:t>
            </a:r>
          </a:p>
          <a:p>
            <a:endParaRPr lang="en-US" baseline="0" dirty="0" smtClean="0"/>
          </a:p>
          <a:p>
            <a:r>
              <a:rPr lang="en-US" baseline="0" dirty="0" smtClean="0"/>
              <a:t>The changes made to the original </a:t>
            </a:r>
            <a:r>
              <a:rPr lang="en-US" baseline="0" dirty="0" err="1" smtClean="0"/>
              <a:t>InterMAC</a:t>
            </a:r>
            <a:r>
              <a:rPr lang="en-US" baseline="0" dirty="0" smtClean="0"/>
              <a:t> scheme does not affect the security i.e. the modified scheme still meets all security notions: confidentiality, integrity, boundary hiding and </a:t>
            </a:r>
            <a:r>
              <a:rPr lang="en-US" baseline="0" dirty="0" err="1" smtClean="0"/>
              <a:t>DoS</a:t>
            </a:r>
            <a:r>
              <a:rPr lang="en-US" baseline="0" dirty="0" smtClean="0"/>
              <a:t>.</a:t>
            </a:r>
          </a:p>
          <a:p>
            <a:endParaRPr lang="en-US" baseline="0" dirty="0" smtClean="0"/>
          </a:p>
          <a:p>
            <a:r>
              <a:rPr lang="en-US" baseline="0" dirty="0" smtClean="0"/>
              <a:t>We then implemented </a:t>
            </a:r>
            <a:r>
              <a:rPr lang="en-US" baseline="0" dirty="0" err="1" smtClean="0"/>
              <a:t>InterMAC</a:t>
            </a:r>
            <a:r>
              <a:rPr lang="en-US" baseline="0" dirty="0" smtClean="0"/>
              <a:t> with these changes applied to the scheme.</a:t>
            </a:r>
          </a:p>
        </p:txBody>
      </p:sp>
      <p:sp>
        <p:nvSpPr>
          <p:cNvPr id="4" name="Slide Number Placeholder 3"/>
          <p:cNvSpPr>
            <a:spLocks noGrp="1"/>
          </p:cNvSpPr>
          <p:nvPr>
            <p:ph type="sldNum" sz="quarter" idx="10"/>
          </p:nvPr>
        </p:nvSpPr>
        <p:spPr/>
        <p:txBody>
          <a:bodyPr/>
          <a:lstStyle/>
          <a:p>
            <a:fld id="{D080ACEF-038B-C84F-B8C5-91258E241761}" type="slidenum">
              <a:rPr lang="en-GB" smtClean="0"/>
              <a:t>10</a:t>
            </a:fld>
            <a:endParaRPr lang="en-GB"/>
          </a:p>
        </p:txBody>
      </p:sp>
    </p:spTree>
    <p:extLst>
      <p:ext uri="{BB962C8B-B14F-4D97-AF65-F5344CB8AC3E}">
        <p14:creationId xmlns:p14="http://schemas.microsoft.com/office/powerpoint/2010/main" val="187896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call the implementatio</a:t>
            </a:r>
            <a:r>
              <a:rPr lang="en-US" baseline="0" dirty="0" smtClean="0"/>
              <a:t>n for </a:t>
            </a:r>
            <a:r>
              <a:rPr lang="en-US" baseline="0" dirty="0" err="1" smtClean="0"/>
              <a:t>libInterMAC</a:t>
            </a:r>
            <a:r>
              <a:rPr lang="en-US" baseline="0" dirty="0" smtClean="0"/>
              <a:t>.</a:t>
            </a:r>
          </a:p>
          <a:p>
            <a:endParaRPr lang="en-US" dirty="0" smtClean="0"/>
          </a:p>
          <a:p>
            <a:r>
              <a:rPr lang="en-US" dirty="0" smtClean="0"/>
              <a:t>The library</a:t>
            </a:r>
            <a:r>
              <a:rPr lang="en-US" baseline="0" dirty="0" smtClean="0"/>
              <a:t> is written in C and we make some efforts to make it hard for users to make mistakes that might compromise security. </a:t>
            </a:r>
          </a:p>
          <a:p>
            <a:r>
              <a:rPr lang="en-US" baseline="0" dirty="0" smtClean="0"/>
              <a:t>Two of the affords we have made are the following: </a:t>
            </a:r>
          </a:p>
          <a:p>
            <a:endParaRPr lang="en-US" baseline="0" dirty="0" smtClean="0"/>
          </a:p>
          <a:p>
            <a:r>
              <a:rPr lang="en-US" baseline="0" dirty="0" smtClean="0"/>
              <a:t>Firstly, we have tried to </a:t>
            </a:r>
            <a:r>
              <a:rPr lang="en-US" baseline="0" dirty="0" err="1" smtClean="0"/>
              <a:t>minimise</a:t>
            </a:r>
            <a:r>
              <a:rPr lang="en-US" baseline="0" dirty="0" smtClean="0"/>
              <a:t> the API, and simple to use.</a:t>
            </a:r>
          </a:p>
          <a:p>
            <a:endParaRPr lang="en-US" baseline="0" dirty="0" smtClean="0"/>
          </a:p>
          <a:p>
            <a:r>
              <a:rPr lang="en-US" baseline="0" dirty="0" smtClean="0"/>
              <a:t>Secondly, the library handles </a:t>
            </a:r>
            <a:r>
              <a:rPr lang="en-US" baseline="0" dirty="0" err="1" smtClean="0"/>
              <a:t>nonces</a:t>
            </a:r>
            <a:r>
              <a:rPr lang="en-US" baseline="0" dirty="0" smtClean="0"/>
              <a:t> for the nonce-based AE schemes and it is not possible for a user to set or </a:t>
            </a:r>
            <a:r>
              <a:rPr lang="en-US" baseline="0" dirty="0" err="1" smtClean="0"/>
              <a:t>nonces</a:t>
            </a:r>
            <a:r>
              <a:rPr lang="en-US" baseline="0" dirty="0" smtClean="0"/>
              <a:t>. </a:t>
            </a:r>
          </a:p>
          <a:p>
            <a:endParaRPr lang="en-US" baseline="0" dirty="0" smtClean="0"/>
          </a:p>
          <a:p>
            <a:r>
              <a:rPr lang="en-US" baseline="0" dirty="0" smtClean="0"/>
              <a:t>Another feature we added is agility with respect to the internal AE scheme. Currently, we have code to support AES-GCM and ChaCha20-Poly1305 – not to be confused with the SSH encryption schemes with the same name!</a:t>
            </a:r>
          </a:p>
          <a:p>
            <a:endParaRPr lang="en-US" baseline="0" dirty="0" smtClean="0"/>
          </a:p>
          <a:p>
            <a:r>
              <a:rPr lang="en-US" baseline="0" dirty="0" smtClean="0"/>
              <a:t>A last point I will mention is that we made some effort to identify attack vectors that goes beyond the formal model and attempted to implement counter measures against these. </a:t>
            </a:r>
          </a:p>
          <a:p>
            <a:r>
              <a:rPr lang="en-US" baseline="0" dirty="0" smtClean="0"/>
              <a:t>One of these are attackers that use timing channels to break boundary hiding.</a:t>
            </a:r>
          </a:p>
          <a:p>
            <a:r>
              <a:rPr lang="en-US" baseline="0" dirty="0" smtClean="0"/>
              <a:t>I will go into a bit more detail about this.</a:t>
            </a:r>
          </a:p>
        </p:txBody>
      </p:sp>
      <p:sp>
        <p:nvSpPr>
          <p:cNvPr id="4" name="Slide Number Placeholder 3"/>
          <p:cNvSpPr>
            <a:spLocks noGrp="1"/>
          </p:cNvSpPr>
          <p:nvPr>
            <p:ph type="sldNum" sz="quarter" idx="10"/>
          </p:nvPr>
        </p:nvSpPr>
        <p:spPr/>
        <p:txBody>
          <a:bodyPr/>
          <a:lstStyle/>
          <a:p>
            <a:fld id="{D080ACEF-038B-C84F-B8C5-91258E241761}" type="slidenum">
              <a:rPr lang="en-GB" smtClean="0"/>
              <a:t>11</a:t>
            </a:fld>
            <a:endParaRPr lang="en-GB"/>
          </a:p>
        </p:txBody>
      </p:sp>
    </p:spTree>
    <p:extLst>
      <p:ext uri="{BB962C8B-B14F-4D97-AF65-F5344CB8AC3E}">
        <p14:creationId xmlns:p14="http://schemas.microsoft.com/office/powerpoint/2010/main" val="68460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Recall that in boundary hiding, the adversary must delineate </a:t>
            </a:r>
            <a:r>
              <a:rPr lang="en-US" baseline="0" dirty="0" err="1" smtClean="0"/>
              <a:t>ciphertext</a:t>
            </a:r>
            <a:r>
              <a:rPr lang="en-US" baseline="0" dirty="0" smtClean="0"/>
              <a:t> boundaries in a </a:t>
            </a:r>
            <a:r>
              <a:rPr lang="en-US" baseline="0" dirty="0" err="1" smtClean="0"/>
              <a:t>sequnece</a:t>
            </a:r>
            <a:r>
              <a:rPr lang="en-US" baseline="0" dirty="0" smtClean="0"/>
              <a:t> of </a:t>
            </a:r>
            <a:r>
              <a:rPr lang="en-US" baseline="0" dirty="0" err="1" smtClean="0"/>
              <a:t>ciphertexts</a:t>
            </a:r>
            <a:r>
              <a:rPr lang="en-US" baseline="0" dirty="0" smtClean="0"/>
              <a:t>. This might be possible by measuring response times from the decryption algorithm.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prevent this, we must ensure that the execution time of the decryption algorithm is independent of </a:t>
            </a:r>
            <a:r>
              <a:rPr lang="en-US" baseline="0" dirty="0" err="1" smtClean="0"/>
              <a:t>ciphertext</a:t>
            </a:r>
            <a:r>
              <a:rPr lang="en-US" baseline="0" dirty="0" smtClean="0"/>
              <a:t> boundaries.</a:t>
            </a:r>
          </a:p>
        </p:txBody>
      </p:sp>
      <p:sp>
        <p:nvSpPr>
          <p:cNvPr id="4" name="Slide Number Placeholder 3"/>
          <p:cNvSpPr>
            <a:spLocks noGrp="1"/>
          </p:cNvSpPr>
          <p:nvPr>
            <p:ph type="sldNum" sz="quarter" idx="10"/>
          </p:nvPr>
        </p:nvSpPr>
        <p:spPr/>
        <p:txBody>
          <a:bodyPr/>
          <a:lstStyle/>
          <a:p>
            <a:fld id="{D080ACEF-038B-C84F-B8C5-91258E241761}" type="slidenum">
              <a:rPr lang="en-GB" smtClean="0"/>
              <a:t>12</a:t>
            </a:fld>
            <a:endParaRPr lang="en-GB"/>
          </a:p>
        </p:txBody>
      </p:sp>
    </p:spTree>
    <p:extLst>
      <p:ext uri="{BB962C8B-B14F-4D97-AF65-F5344CB8AC3E}">
        <p14:creationId xmlns:p14="http://schemas.microsoft.com/office/powerpoint/2010/main" val="86643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thing that leads to non-uniform response time is removal of padding.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prevent this we have implement a constant-time padding removal.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Firstly, we search through the whole chunk and don’t just stop when we have found the padding length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Secondly, we do this on all chunks.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Obviously, having to do a linear search through all chunks, separate from decryption, is costly.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quantify this cost, we have run an experiment, were we decrypt an 8KB message with and without constant-time padding removal.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results are that, constant-time padding removal is about 4-5 times slower depending on the chunk length. Which is quite a bit slower.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we have decided to implement the constant-time padding in </a:t>
            </a:r>
            <a:r>
              <a:rPr lang="en-US" baseline="0" dirty="0" err="1" smtClean="0"/>
              <a:t>libInterMAC</a:t>
            </a:r>
            <a:r>
              <a:rPr lang="en-US" baseline="0" dirty="0" smtClean="0"/>
              <a:t> because we value the added security more and we wanted to get a truthful representation of what it takes to implement </a:t>
            </a:r>
            <a:r>
              <a:rPr lang="en-US" baseline="0" dirty="0" err="1" smtClean="0"/>
              <a:t>InterMAC</a:t>
            </a:r>
            <a:r>
              <a:rPr lang="en-US" baseline="0" dirty="0" smtClean="0"/>
              <a:t> properly.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also identified other sources of timing signals and implemented counter measures against them. </a:t>
            </a:r>
          </a:p>
        </p:txBody>
      </p:sp>
      <p:sp>
        <p:nvSpPr>
          <p:cNvPr id="4" name="Slide Number Placeholder 3"/>
          <p:cNvSpPr>
            <a:spLocks noGrp="1"/>
          </p:cNvSpPr>
          <p:nvPr>
            <p:ph type="sldNum" sz="quarter" idx="10"/>
          </p:nvPr>
        </p:nvSpPr>
        <p:spPr/>
        <p:txBody>
          <a:bodyPr/>
          <a:lstStyle/>
          <a:p>
            <a:fld id="{D080ACEF-038B-C84F-B8C5-91258E241761}" type="slidenum">
              <a:rPr lang="en-GB" smtClean="0"/>
              <a:t>13</a:t>
            </a:fld>
            <a:endParaRPr lang="en-GB"/>
          </a:p>
        </p:txBody>
      </p:sp>
    </p:spTree>
    <p:extLst>
      <p:ext uri="{BB962C8B-B14F-4D97-AF65-F5344CB8AC3E}">
        <p14:creationId xmlns:p14="http://schemas.microsoft.com/office/powerpoint/2010/main" val="94679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also identified other possible channels of timing signals and implemented counter measures against some of these.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there are still some branching in the code that does not make timings fully uniform.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fact, we think there are some interesting open problems in this area and I encourage you to read the paper to learn more. </a:t>
            </a:r>
          </a:p>
        </p:txBody>
      </p:sp>
      <p:sp>
        <p:nvSpPr>
          <p:cNvPr id="4" name="Slide Number Placeholder 3"/>
          <p:cNvSpPr>
            <a:spLocks noGrp="1"/>
          </p:cNvSpPr>
          <p:nvPr>
            <p:ph type="sldNum" sz="quarter" idx="10"/>
          </p:nvPr>
        </p:nvSpPr>
        <p:spPr/>
        <p:txBody>
          <a:bodyPr/>
          <a:lstStyle/>
          <a:p>
            <a:fld id="{D080ACEF-038B-C84F-B8C5-91258E241761}" type="slidenum">
              <a:rPr lang="en-GB" smtClean="0"/>
              <a:t>14</a:t>
            </a:fld>
            <a:endParaRPr lang="en-GB"/>
          </a:p>
        </p:txBody>
      </p:sp>
    </p:spTree>
    <p:extLst>
      <p:ext uri="{BB962C8B-B14F-4D97-AF65-F5344CB8AC3E}">
        <p14:creationId xmlns:p14="http://schemas.microsoft.com/office/powerpoint/2010/main" val="147206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performed</a:t>
            </a:r>
            <a:r>
              <a:rPr lang="en-US" baseline="0" dirty="0" smtClean="0"/>
              <a:t> a quite extensive benchmarking of </a:t>
            </a:r>
            <a:r>
              <a:rPr lang="en-US" baseline="0" dirty="0" err="1" smtClean="0"/>
              <a:t>libInterMAC</a:t>
            </a:r>
            <a:r>
              <a:rPr lang="en-US" baseline="0" dirty="0" smtClean="0"/>
              <a:t> for various different message sizes.</a:t>
            </a:r>
          </a:p>
          <a:p>
            <a:r>
              <a:rPr lang="en-US" baseline="0" dirty="0" smtClean="0"/>
              <a:t>The x-axis reports the performance in cycles/byte and the y-axis denotes the chunk length used.</a:t>
            </a:r>
          </a:p>
          <a:p>
            <a:endParaRPr lang="en-US" dirty="0" smtClean="0"/>
          </a:p>
          <a:p>
            <a:r>
              <a:rPr lang="en-US" dirty="0" smtClean="0"/>
              <a:t>This</a:t>
            </a:r>
            <a:r>
              <a:rPr lang="en-US" baseline="0" dirty="0" smtClean="0"/>
              <a:t> chart is for </a:t>
            </a:r>
            <a:r>
              <a:rPr lang="en-US" baseline="0" dirty="0" err="1" smtClean="0"/>
              <a:t>InterMAC</a:t>
            </a:r>
            <a:r>
              <a:rPr lang="en-US" baseline="0" dirty="0" smtClean="0"/>
              <a:t> encryption using </a:t>
            </a:r>
            <a:r>
              <a:rPr lang="en-US" baseline="0" dirty="0" err="1" smtClean="0"/>
              <a:t>aes-gcm</a:t>
            </a:r>
            <a:r>
              <a:rPr lang="en-US" baseline="0" dirty="0" smtClean="0"/>
              <a:t> as the internal nonce-based encryption scheme.</a:t>
            </a:r>
          </a:p>
          <a:p>
            <a:endParaRPr lang="en-US" baseline="0" dirty="0" smtClean="0"/>
          </a:p>
          <a:p>
            <a:r>
              <a:rPr lang="en-US" baseline="0" dirty="0" smtClean="0"/>
              <a:t>For our choice of message size, we see that we get best performance when the chunk length is closest to the message length. </a:t>
            </a:r>
          </a:p>
          <a:p>
            <a:endParaRPr lang="en-US" baseline="0" dirty="0" smtClean="0"/>
          </a:p>
          <a:p>
            <a:r>
              <a:rPr lang="en-US" baseline="0" dirty="0" smtClean="0"/>
              <a:t>And if discounting the measurements for the 1KB message, we achieve a performance around 1.4-2.4 cycles / byte. </a:t>
            </a:r>
          </a:p>
          <a:p>
            <a:endParaRPr lang="en-US" baseline="0" dirty="0" smtClean="0"/>
          </a:p>
          <a:p>
            <a:r>
              <a:rPr lang="en-US" baseline="0" dirty="0" smtClean="0"/>
              <a:t>For decryption our measurements are more negative.</a:t>
            </a:r>
          </a:p>
          <a:p>
            <a:endParaRPr lang="en-US" baseline="0" dirty="0" smtClean="0"/>
          </a:p>
          <a:p>
            <a:r>
              <a:rPr lang="en-US" baseline="0" dirty="0" smtClean="0"/>
              <a:t>Here we need 14-27 cycles / byte, again not counting the measurements for the 1KB message.</a:t>
            </a:r>
          </a:p>
          <a:p>
            <a:r>
              <a:rPr lang="en-US" baseline="0" dirty="0" smtClean="0"/>
              <a:t>Hence, decryption seems roughly 10 times slower than encryption.</a:t>
            </a:r>
          </a:p>
          <a:p>
            <a:endParaRPr lang="en-US" baseline="0" dirty="0" smtClean="0"/>
          </a:p>
          <a:p>
            <a:r>
              <a:rPr lang="en-US" baseline="0" dirty="0" smtClean="0"/>
              <a:t>The main reason being that we use constant-time padding removal.</a:t>
            </a:r>
          </a:p>
          <a:p>
            <a:endParaRPr lang="en-US" baseline="0" dirty="0" smtClean="0"/>
          </a:p>
          <a:p>
            <a:r>
              <a:rPr lang="en-US" baseline="0" dirty="0" smtClean="0"/>
              <a:t>If we replace </a:t>
            </a:r>
            <a:r>
              <a:rPr lang="en-US" baseline="0" dirty="0" err="1" smtClean="0"/>
              <a:t>aes-gcm</a:t>
            </a:r>
            <a:r>
              <a:rPr lang="en-US" baseline="0" dirty="0" smtClean="0"/>
              <a:t> with </a:t>
            </a:r>
            <a:r>
              <a:rPr lang="en-US" baseline="0" dirty="0" err="1" smtClean="0"/>
              <a:t>chacha</a:t>
            </a:r>
            <a:r>
              <a:rPr lang="en-US" baseline="0" dirty="0" smtClean="0"/>
              <a:t>-poly as the internal nonce-based encryption scheme, </a:t>
            </a:r>
            <a:r>
              <a:rPr lang="en-US" baseline="0" dirty="0" err="1" smtClean="0"/>
              <a:t>InterMAC</a:t>
            </a:r>
            <a:r>
              <a:rPr lang="en-US" baseline="0" dirty="0" smtClean="0"/>
              <a:t> becomes between 25-30 times slower. So, obviously we performed these measurements on a machine with AES-NI…</a:t>
            </a:r>
          </a:p>
          <a:p>
            <a:endParaRPr lang="en-US" baseline="0" dirty="0" smtClean="0"/>
          </a:p>
          <a:p>
            <a:r>
              <a:rPr lang="en-US" baseline="0" dirty="0" smtClean="0"/>
              <a:t>However, we haven’t spent much time trying to </a:t>
            </a:r>
            <a:r>
              <a:rPr lang="en-US" baseline="0" dirty="0" err="1" smtClean="0"/>
              <a:t>optimise</a:t>
            </a:r>
            <a:r>
              <a:rPr lang="en-US" baseline="0" dirty="0" smtClean="0"/>
              <a:t> for speed, so there should be room for improvements.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80ACEF-038B-C84F-B8C5-91258E241761}" type="slidenum">
              <a:rPr lang="en-GB" smtClean="0"/>
              <a:t>15</a:t>
            </a:fld>
            <a:endParaRPr lang="en-GB"/>
          </a:p>
        </p:txBody>
      </p:sp>
    </p:spTree>
    <p:extLst>
      <p:ext uri="{BB962C8B-B14F-4D97-AF65-F5344CB8AC3E}">
        <p14:creationId xmlns:p14="http://schemas.microsoft.com/office/powerpoint/2010/main" val="924160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test how </a:t>
            </a:r>
            <a:r>
              <a:rPr lang="en-US" dirty="0" err="1" smtClean="0"/>
              <a:t>InterMAC</a:t>
            </a:r>
            <a:r>
              <a:rPr lang="en-US" baseline="0" dirty="0" smtClean="0"/>
              <a:t> performed </a:t>
            </a:r>
            <a:r>
              <a:rPr lang="en-US" baseline="0" smtClean="0"/>
              <a:t>in SSH using our library. </a:t>
            </a:r>
            <a:r>
              <a:rPr lang="en-US" baseline="0" dirty="0" smtClean="0"/>
              <a:t>To do this, we implemented </a:t>
            </a:r>
            <a:r>
              <a:rPr lang="en-US" baseline="0" dirty="0" err="1" smtClean="0"/>
              <a:t>InterMAC</a:t>
            </a:r>
            <a:r>
              <a:rPr lang="en-US" baseline="0" dirty="0" smtClean="0"/>
              <a:t>-based encryption schemes in </a:t>
            </a:r>
            <a:r>
              <a:rPr lang="en-US" baseline="0" dirty="0" err="1" smtClean="0"/>
              <a:t>OpenSSH</a:t>
            </a:r>
            <a:r>
              <a:rPr lang="en-US" baseline="0" dirty="0" smtClean="0"/>
              <a:t> one of the most popular implementations of SSH.</a:t>
            </a:r>
          </a:p>
          <a:p>
            <a:endParaRPr lang="en-US" baseline="0" dirty="0" smtClean="0"/>
          </a:p>
          <a:p>
            <a:r>
              <a:rPr lang="en-US" baseline="0" dirty="0" smtClean="0"/>
              <a:t>This required us to make a number of modifications to </a:t>
            </a:r>
            <a:r>
              <a:rPr lang="en-US" baseline="0" dirty="0" err="1" smtClean="0"/>
              <a:t>OpenSSH</a:t>
            </a:r>
            <a:r>
              <a:rPr lang="en-US" baseline="0" dirty="0" smtClean="0"/>
              <a:t>.</a:t>
            </a:r>
          </a:p>
          <a:p>
            <a:endParaRPr lang="en-US" baseline="0" dirty="0" smtClean="0"/>
          </a:p>
          <a:p>
            <a:r>
              <a:rPr lang="en-US" baseline="0" dirty="0" smtClean="0"/>
              <a:t>Firstly, we removed some fields from the SSH packet format, which also saves a tiny amount of bytes per packet.</a:t>
            </a:r>
          </a:p>
          <a:p>
            <a:endParaRPr lang="en-US" baseline="0" dirty="0" smtClean="0"/>
          </a:p>
          <a:p>
            <a:r>
              <a:rPr lang="en-US" baseline="0" dirty="0" smtClean="0"/>
              <a:t>We implement </a:t>
            </a:r>
            <a:r>
              <a:rPr lang="en-US" baseline="0" dirty="0" err="1" smtClean="0"/>
              <a:t>InterMAC</a:t>
            </a:r>
            <a:r>
              <a:rPr lang="en-US" baseline="0" dirty="0" smtClean="0"/>
              <a:t> in its own standalone code-path because it is conceptually different from other encryption schemes that are somewhat unified under the same code in </a:t>
            </a:r>
            <a:r>
              <a:rPr lang="en-US" baseline="0" dirty="0" err="1" smtClean="0"/>
              <a:t>OpenSSH</a:t>
            </a:r>
            <a:r>
              <a:rPr lang="en-US" baseline="0" dirty="0" smtClean="0"/>
              <a:t>.</a:t>
            </a:r>
          </a:p>
          <a:p>
            <a:endParaRPr lang="en-US" baseline="0" dirty="0" smtClean="0"/>
          </a:p>
          <a:p>
            <a:r>
              <a:rPr lang="en-US" baseline="0" dirty="0" err="1" smtClean="0"/>
              <a:t>InterMAC</a:t>
            </a:r>
            <a:r>
              <a:rPr lang="en-US" baseline="0" dirty="0" smtClean="0"/>
              <a:t> also requires different buffering from current encryption schemes, because we might decrypt several </a:t>
            </a:r>
            <a:r>
              <a:rPr lang="en-US" baseline="0" dirty="0" err="1" smtClean="0"/>
              <a:t>ciphertexts</a:t>
            </a:r>
            <a:r>
              <a:rPr lang="en-US" baseline="0" dirty="0" smtClean="0"/>
              <a:t> at a time.</a:t>
            </a:r>
          </a:p>
          <a:p>
            <a:endParaRPr lang="en-US" baseline="0" dirty="0" smtClean="0"/>
          </a:p>
          <a:p>
            <a:r>
              <a:rPr lang="en-US" baseline="0" dirty="0" smtClean="0"/>
              <a:t>In total, this makes integration of </a:t>
            </a:r>
            <a:r>
              <a:rPr lang="en-US" baseline="0" dirty="0" err="1" smtClean="0"/>
              <a:t>InterMAC</a:t>
            </a:r>
            <a:r>
              <a:rPr lang="en-US" baseline="0" dirty="0" smtClean="0"/>
              <a:t> in, at least </a:t>
            </a:r>
            <a:r>
              <a:rPr lang="en-US" baseline="0" dirty="0" err="1" smtClean="0"/>
              <a:t>OpenSSH</a:t>
            </a:r>
            <a:r>
              <a:rPr lang="en-US" baseline="0" dirty="0" smtClean="0"/>
              <a:t>, quite complex.</a:t>
            </a:r>
          </a:p>
          <a:p>
            <a:endParaRPr lang="en-US" dirty="0"/>
          </a:p>
        </p:txBody>
      </p:sp>
      <p:sp>
        <p:nvSpPr>
          <p:cNvPr id="4" name="Slide Number Placeholder 3"/>
          <p:cNvSpPr>
            <a:spLocks noGrp="1"/>
          </p:cNvSpPr>
          <p:nvPr>
            <p:ph type="sldNum" sz="quarter" idx="10"/>
          </p:nvPr>
        </p:nvSpPr>
        <p:spPr/>
        <p:txBody>
          <a:bodyPr/>
          <a:lstStyle/>
          <a:p>
            <a:fld id="{D080ACEF-038B-C84F-B8C5-91258E241761}" type="slidenum">
              <a:rPr lang="en-GB" smtClean="0"/>
              <a:t>16</a:t>
            </a:fld>
            <a:endParaRPr lang="en-GB"/>
          </a:p>
        </p:txBody>
      </p:sp>
    </p:spTree>
    <p:extLst>
      <p:ext uri="{BB962C8B-B14F-4D97-AF65-F5344CB8AC3E}">
        <p14:creationId xmlns:p14="http://schemas.microsoft.com/office/powerpoint/2010/main" val="170436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current default in </a:t>
            </a:r>
            <a:r>
              <a:rPr lang="en-US" baseline="0" dirty="0" err="1" smtClean="0"/>
              <a:t>OpenSSH</a:t>
            </a:r>
            <a:r>
              <a:rPr lang="en-US" baseline="0" dirty="0" smtClean="0"/>
              <a:t> is chacha20-poly1305 and the performance is equivalent to performance of </a:t>
            </a:r>
            <a:r>
              <a:rPr lang="en-US" baseline="0" dirty="0" err="1" smtClean="0"/>
              <a:t>intermac</a:t>
            </a:r>
            <a:r>
              <a:rPr lang="en-US" baseline="0" dirty="0" smtClean="0"/>
              <a:t> with </a:t>
            </a:r>
            <a:r>
              <a:rPr lang="en-US" baseline="0" dirty="0" err="1" smtClean="0"/>
              <a:t>aes-gcm</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none of the </a:t>
            </a:r>
            <a:r>
              <a:rPr lang="en-US" baseline="0" dirty="0" err="1" smtClean="0"/>
              <a:t>im</a:t>
            </a:r>
            <a:r>
              <a:rPr lang="en-US" baseline="0" dirty="0" smtClean="0"/>
              <a:t> cipher suites can compete with </a:t>
            </a:r>
            <a:r>
              <a:rPr lang="en-US" baseline="0" dirty="0" err="1" smtClean="0"/>
              <a:t>aes-gcm</a:t>
            </a:r>
            <a:r>
              <a:rPr lang="en-US" baseline="0" dirty="0" smtClean="0"/>
              <a:t>.</a:t>
            </a:r>
            <a:endParaRPr lang="en-US" dirty="0" smtClean="0"/>
          </a:p>
          <a:p>
            <a:endParaRPr lang="en-US" dirty="0" smtClean="0"/>
          </a:p>
          <a:p>
            <a:r>
              <a:rPr lang="en-US" dirty="0" smtClean="0"/>
              <a:t>We clearly also observe</a:t>
            </a:r>
            <a:r>
              <a:rPr lang="en-US" baseline="0" dirty="0" smtClean="0"/>
              <a:t> that performance is computation-limited in this simulated </a:t>
            </a:r>
            <a:r>
              <a:rPr lang="en-US" baseline="0" dirty="0" err="1" smtClean="0"/>
              <a:t>lan</a:t>
            </a:r>
            <a:r>
              <a:rPr lang="en-US" baseline="0" dirty="0" smtClean="0"/>
              <a:t> environment. </a:t>
            </a:r>
          </a:p>
        </p:txBody>
      </p:sp>
      <p:sp>
        <p:nvSpPr>
          <p:cNvPr id="4" name="Slide Number Placeholder 3"/>
          <p:cNvSpPr>
            <a:spLocks noGrp="1"/>
          </p:cNvSpPr>
          <p:nvPr>
            <p:ph type="sldNum" sz="quarter" idx="10"/>
          </p:nvPr>
        </p:nvSpPr>
        <p:spPr/>
        <p:txBody>
          <a:bodyPr/>
          <a:lstStyle/>
          <a:p>
            <a:fld id="{D080ACEF-038B-C84F-B8C5-91258E241761}" type="slidenum">
              <a:rPr lang="en-GB" smtClean="0"/>
              <a:t>17</a:t>
            </a:fld>
            <a:endParaRPr lang="en-GB"/>
          </a:p>
        </p:txBody>
      </p:sp>
    </p:spTree>
    <p:extLst>
      <p:ext uri="{BB962C8B-B14F-4D97-AF65-F5344CB8AC3E}">
        <p14:creationId xmlns:p14="http://schemas.microsoft.com/office/powerpoint/2010/main" val="24154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situation changes when we switch to a simulated WAN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tried a few more different cipher suites and also send a bigger file.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Contrary to the first experiment, we observe that performance is not computation-limited but instead likely network-limited. This could either be saturation of bandwidth or different default values set by AWS in their networks. We did not investigate this any further.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amount of </a:t>
            </a:r>
            <a:r>
              <a:rPr lang="en-US" baseline="0" dirty="0" err="1" smtClean="0"/>
              <a:t>ciphertext</a:t>
            </a:r>
            <a:r>
              <a:rPr lang="en-US" baseline="0" dirty="0" smtClean="0"/>
              <a:t> sent by the already existing </a:t>
            </a:r>
            <a:r>
              <a:rPr lang="en-US" baseline="0" dirty="0" err="1" smtClean="0"/>
              <a:t>OpenSSH</a:t>
            </a:r>
            <a:r>
              <a:rPr lang="en-US" baseline="0" dirty="0" smtClean="0"/>
              <a:t> cipher modes is almost uniform. </a:t>
            </a:r>
          </a:p>
          <a:p>
            <a:endParaRPr lang="en-US" baseline="0" dirty="0" smtClean="0"/>
          </a:p>
          <a:p>
            <a:r>
              <a:rPr lang="en-US" baseline="0" dirty="0" smtClean="0"/>
              <a:t>The story is very different for the </a:t>
            </a:r>
            <a:r>
              <a:rPr lang="en-US" baseline="0" dirty="0" err="1" smtClean="0"/>
              <a:t>intermac</a:t>
            </a:r>
            <a:r>
              <a:rPr lang="en-US" baseline="0" dirty="0" smtClean="0"/>
              <a:t>-based cipher modes, where the amount of </a:t>
            </a:r>
            <a:r>
              <a:rPr lang="en-US" baseline="0" dirty="0" err="1" smtClean="0"/>
              <a:t>ciphertext</a:t>
            </a:r>
            <a:r>
              <a:rPr lang="en-US" baseline="0" dirty="0" smtClean="0"/>
              <a:t> bytes not only growths a lot but follows a very different distribution. </a:t>
            </a:r>
          </a:p>
          <a:p>
            <a:endParaRPr lang="en-US" baseline="0" dirty="0" smtClean="0"/>
          </a:p>
          <a:p>
            <a:r>
              <a:rPr lang="en-US" baseline="0" dirty="0" smtClean="0"/>
              <a:t>The reason for this is the padding applied in the </a:t>
            </a:r>
            <a:r>
              <a:rPr lang="en-US" baseline="0" dirty="0" err="1" smtClean="0"/>
              <a:t>intermac</a:t>
            </a:r>
            <a:r>
              <a:rPr lang="en-US" baseline="0" dirty="0" smtClean="0"/>
              <a:t> scheme. This together with extra encoding and MAC tags, increases the amount of </a:t>
            </a:r>
            <a:r>
              <a:rPr lang="en-US" baseline="0" dirty="0" err="1" smtClean="0"/>
              <a:t>ciphertext</a:t>
            </a:r>
            <a:r>
              <a:rPr lang="en-US" baseline="0" dirty="0" smtClean="0"/>
              <a:t> bytes between 10-35% compared to existing cipher modes.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seems that the better aligned the chunk length is with the data segments served by the SCP application to the packet processing code of </a:t>
            </a:r>
            <a:r>
              <a:rPr lang="en-US" baseline="0" dirty="0" err="1" smtClean="0"/>
              <a:t>OpenSSH</a:t>
            </a:r>
            <a:r>
              <a:rPr lang="en-US" baseline="0" dirty="0" smtClean="0"/>
              <a:t>, the less </a:t>
            </a:r>
            <a:r>
              <a:rPr lang="en-US" baseline="0" dirty="0" err="1" smtClean="0"/>
              <a:t>ciphertext</a:t>
            </a:r>
            <a:r>
              <a:rPr lang="en-US" baseline="0" dirty="0" smtClean="0"/>
              <a:t> expansion there is and the better the performance 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18</a:t>
            </a:fld>
            <a:endParaRPr lang="en-GB"/>
          </a:p>
        </p:txBody>
      </p:sp>
    </p:spTree>
    <p:extLst>
      <p:ext uri="{BB962C8B-B14F-4D97-AF65-F5344CB8AC3E}">
        <p14:creationId xmlns:p14="http://schemas.microsoft.com/office/powerpoint/2010/main" val="142963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conclusions.</a:t>
            </a:r>
          </a:p>
          <a:p>
            <a:endParaRPr lang="en-US" baseline="0" dirty="0" smtClean="0"/>
          </a:p>
          <a:p>
            <a:r>
              <a:rPr lang="en-US" baseline="0" dirty="0" smtClean="0"/>
              <a:t>We implemented </a:t>
            </a:r>
            <a:r>
              <a:rPr lang="en-US" baseline="0" dirty="0" err="1" smtClean="0"/>
              <a:t>InterMAC</a:t>
            </a:r>
            <a:r>
              <a:rPr lang="en-US" baseline="0" dirty="0" smtClean="0"/>
              <a:t>.</a:t>
            </a:r>
          </a:p>
          <a:p>
            <a:endParaRPr lang="en-US" baseline="0" dirty="0" smtClean="0"/>
          </a:p>
          <a:p>
            <a:r>
              <a:rPr lang="en-US" baseline="0" dirty="0" smtClean="0"/>
              <a:t>Were we implement additional counter measures beyond the formal model.</a:t>
            </a:r>
          </a:p>
          <a:p>
            <a:endParaRPr lang="en-US" baseline="0" dirty="0" smtClean="0"/>
          </a:p>
          <a:p>
            <a:r>
              <a:rPr lang="en-US" baseline="0" dirty="0" smtClean="0"/>
              <a:t>We also made an attempt to improve upon the SSH binary protocol.</a:t>
            </a:r>
          </a:p>
          <a:p>
            <a:endParaRPr lang="en-US" baseline="0" dirty="0" smtClean="0"/>
          </a:p>
          <a:p>
            <a:r>
              <a:rPr lang="en-US" baseline="0" dirty="0" smtClean="0"/>
              <a:t>Unfortunately, there is some measurable cost. Firstly, increased complexity in implementations and integrations.</a:t>
            </a:r>
          </a:p>
          <a:p>
            <a:endParaRPr lang="en-US" baseline="0" dirty="0" smtClean="0"/>
          </a:p>
          <a:p>
            <a:r>
              <a:rPr lang="en-US" baseline="0" dirty="0" smtClean="0"/>
              <a:t>This affects performance to some extent for encryption and to a larger extent for decryption.</a:t>
            </a:r>
          </a:p>
          <a:p>
            <a:endParaRPr lang="en-US" baseline="0" dirty="0" smtClean="0"/>
          </a:p>
          <a:p>
            <a:r>
              <a:rPr lang="en-US" baseline="0" dirty="0" smtClean="0"/>
              <a:t>However, as we saw with our </a:t>
            </a:r>
            <a:r>
              <a:rPr lang="en-US" baseline="0" dirty="0" err="1" smtClean="0"/>
              <a:t>OpenSSH</a:t>
            </a:r>
            <a:r>
              <a:rPr lang="en-US" baseline="0" dirty="0" smtClean="0"/>
              <a:t> experiments, this might be tolerable depending on the use-case.</a:t>
            </a:r>
          </a:p>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19</a:t>
            </a:fld>
            <a:endParaRPr lang="en-GB"/>
          </a:p>
        </p:txBody>
      </p:sp>
    </p:spTree>
    <p:extLst>
      <p:ext uri="{BB962C8B-B14F-4D97-AF65-F5344CB8AC3E}">
        <p14:creationId xmlns:p14="http://schemas.microsoft.com/office/powerpoint/2010/main" val="51394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quick outline of the next 20 mins</a:t>
            </a:r>
          </a:p>
          <a:p>
            <a:endParaRPr lang="en-US" baseline="0" dirty="0" smtClean="0"/>
          </a:p>
          <a:p>
            <a:r>
              <a:rPr lang="en-US" baseline="0" dirty="0" smtClean="0"/>
              <a:t>First, I will go over some motivation for our work</a:t>
            </a:r>
          </a:p>
          <a:p>
            <a:endParaRPr lang="en-US" baseline="0" dirty="0" smtClean="0"/>
          </a:p>
          <a:p>
            <a:r>
              <a:rPr lang="en-US" baseline="0" dirty="0" smtClean="0"/>
              <a:t>I will then introduce a library we built called </a:t>
            </a:r>
            <a:r>
              <a:rPr lang="en-US" baseline="0" dirty="0" err="1" smtClean="0"/>
              <a:t>libInterMAC</a:t>
            </a:r>
            <a:endParaRPr lang="en-US" baseline="0" dirty="0" smtClean="0"/>
          </a:p>
          <a:p>
            <a:endParaRPr lang="en-US" baseline="0" dirty="0" smtClean="0"/>
          </a:p>
          <a:p>
            <a:r>
              <a:rPr lang="en-US" baseline="0" dirty="0" smtClean="0"/>
              <a:t>And, finally, how we used this library to construct new encryption schemes in </a:t>
            </a:r>
            <a:r>
              <a:rPr lang="en-US" baseline="0" dirty="0" err="1" smtClean="0"/>
              <a:t>OpenSSH</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2</a:t>
            </a:fld>
            <a:endParaRPr lang="en-GB"/>
          </a:p>
        </p:txBody>
      </p:sp>
    </p:spTree>
    <p:extLst>
      <p:ext uri="{BB962C8B-B14F-4D97-AF65-F5344CB8AC3E}">
        <p14:creationId xmlns:p14="http://schemas.microsoft.com/office/powerpoint/2010/main" val="102241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20</a:t>
            </a:fld>
            <a:endParaRPr lang="en-GB"/>
          </a:p>
        </p:txBody>
      </p:sp>
    </p:spTree>
    <p:extLst>
      <p:ext uri="{BB962C8B-B14F-4D97-AF65-F5344CB8AC3E}">
        <p14:creationId xmlns:p14="http://schemas.microsoft.com/office/powerpoint/2010/main" val="181639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21</a:t>
            </a:fld>
            <a:endParaRPr lang="en-GB"/>
          </a:p>
        </p:txBody>
      </p:sp>
    </p:spTree>
    <p:extLst>
      <p:ext uri="{BB962C8B-B14F-4D97-AF65-F5344CB8AC3E}">
        <p14:creationId xmlns:p14="http://schemas.microsoft.com/office/powerpoint/2010/main" val="1195250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22</a:t>
            </a:fld>
            <a:endParaRPr lang="en-GB"/>
          </a:p>
        </p:txBody>
      </p:sp>
    </p:spTree>
    <p:extLst>
      <p:ext uri="{BB962C8B-B14F-4D97-AF65-F5344CB8AC3E}">
        <p14:creationId xmlns:p14="http://schemas.microsoft.com/office/powerpoint/2010/main" val="203061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23</a:t>
            </a:fld>
            <a:endParaRPr lang="en-GB"/>
          </a:p>
        </p:txBody>
      </p:sp>
    </p:spTree>
    <p:extLst>
      <p:ext uri="{BB962C8B-B14F-4D97-AF65-F5344CB8AC3E}">
        <p14:creationId xmlns:p14="http://schemas.microsoft.com/office/powerpoint/2010/main" val="158870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24</a:t>
            </a:fld>
            <a:endParaRPr lang="en-GB"/>
          </a:p>
        </p:txBody>
      </p:sp>
    </p:spTree>
    <p:extLst>
      <p:ext uri="{BB962C8B-B14F-4D97-AF65-F5344CB8AC3E}">
        <p14:creationId xmlns:p14="http://schemas.microsoft.com/office/powerpoint/2010/main" val="8450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25</a:t>
            </a:fld>
            <a:endParaRPr lang="en-GB"/>
          </a:p>
        </p:txBody>
      </p:sp>
    </p:spTree>
    <p:extLst>
      <p:ext uri="{BB962C8B-B14F-4D97-AF65-F5344CB8AC3E}">
        <p14:creationId xmlns:p14="http://schemas.microsoft.com/office/powerpoint/2010/main" val="26712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probably all know and use SSH,</a:t>
            </a:r>
            <a:r>
              <a:rPr lang="en-US" baseline="0" dirty="0" smtClean="0"/>
              <a:t> a widely deployed protocol that protects large amounts of traffic.</a:t>
            </a:r>
          </a:p>
          <a:p>
            <a:endParaRPr lang="en-US" baseline="0" dirty="0" smtClean="0"/>
          </a:p>
          <a:p>
            <a:r>
              <a:rPr lang="en-US" baseline="0" dirty="0" smtClean="0"/>
              <a:t>The SSH transport layer protocol, named the Binary Packet Protocol, specifies the SSH packet format and the cryptographic processing performed on them, using various encryption schemes.</a:t>
            </a:r>
          </a:p>
          <a:p>
            <a:endParaRPr lang="en-US" baseline="0" dirty="0" smtClean="0"/>
          </a:p>
          <a:p>
            <a:r>
              <a:rPr lang="en-US" baseline="0" dirty="0" smtClean="0"/>
              <a:t>The Binary Packet Protocol provides the fundamental security guarantees of SSH: confidentiality and integrity of data.</a:t>
            </a:r>
          </a:p>
          <a:p>
            <a:endParaRPr lang="en-US" baseline="0" dirty="0" smtClean="0"/>
          </a:p>
          <a:p>
            <a:r>
              <a:rPr lang="en-US" baseline="0" dirty="0" smtClean="0"/>
              <a:t>However, SSH also aims at providing security properties that go beyond the fundamentals. Some of these security properties are mentioned in RFC 4251 – which specifies the overall architecture of SSH.</a:t>
            </a:r>
          </a:p>
          <a:p>
            <a:endParaRPr lang="en-US" baseline="0" dirty="0" smtClean="0"/>
          </a:p>
          <a:p>
            <a:r>
              <a:rPr lang="en-US" baseline="0" dirty="0" smtClean="0"/>
              <a:t>We will focus on two of these:</a:t>
            </a:r>
          </a:p>
          <a:p>
            <a:r>
              <a:rPr lang="en-US" baseline="0" dirty="0" smtClean="0"/>
              <a:t>Denial-of-Service</a:t>
            </a:r>
          </a:p>
          <a:p>
            <a:r>
              <a:rPr lang="en-US" baseline="0" dirty="0" smtClean="0"/>
              <a:t>And</a:t>
            </a:r>
          </a:p>
          <a:p>
            <a:r>
              <a:rPr lang="en-US" baseline="0" dirty="0" smtClean="0"/>
              <a:t>Traffic analysis</a:t>
            </a:r>
          </a:p>
          <a:p>
            <a:endParaRPr lang="en-US" baseline="0" dirty="0" smtClean="0"/>
          </a:p>
          <a:p>
            <a:r>
              <a:rPr lang="en-US" baseline="0" dirty="0" smtClean="0"/>
              <a:t>We will investigate these as properties of SSH encryption schemes.</a:t>
            </a:r>
          </a:p>
          <a:p>
            <a:endParaRPr lang="en-US" baseline="0" dirty="0" smtClean="0"/>
          </a:p>
          <a:p>
            <a:r>
              <a:rPr lang="en-US" baseline="0" dirty="0" smtClean="0"/>
              <a:t>In this context, we can formally define what security against traffic analysis and denial-of-service means.</a:t>
            </a:r>
          </a:p>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3</a:t>
            </a:fld>
            <a:endParaRPr lang="en-GB"/>
          </a:p>
        </p:txBody>
      </p:sp>
    </p:spTree>
    <p:extLst>
      <p:ext uri="{BB962C8B-B14F-4D97-AF65-F5344CB8AC3E}">
        <p14:creationId xmlns:p14="http://schemas.microsoft.com/office/powerpoint/2010/main" val="193992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formally</a:t>
            </a:r>
            <a:r>
              <a:rPr lang="en-US" dirty="0" smtClean="0"/>
              <a:t> define these security properties, we will use a setting by </a:t>
            </a:r>
            <a:r>
              <a:rPr lang="en-US" baseline="0" dirty="0" err="1" smtClean="0"/>
              <a:t>Boldyreva</a:t>
            </a:r>
            <a:r>
              <a:rPr lang="en-US" baseline="0" dirty="0" smtClean="0"/>
              <a:t>, </a:t>
            </a:r>
            <a:r>
              <a:rPr lang="en-US" baseline="0" dirty="0" err="1" smtClean="0"/>
              <a:t>Degabriele</a:t>
            </a:r>
            <a:r>
              <a:rPr lang="en-US" baseline="0" dirty="0" smtClean="0"/>
              <a:t>, Paterson and </a:t>
            </a:r>
            <a:r>
              <a:rPr lang="en-US" baseline="0" dirty="0" err="1" smtClean="0"/>
              <a:t>Stam</a:t>
            </a:r>
            <a:r>
              <a:rPr lang="en-US" baseline="0" dirty="0" smtClean="0"/>
              <a:t>.</a:t>
            </a:r>
          </a:p>
          <a:p>
            <a:endParaRPr lang="en-US" baseline="0" dirty="0" smtClean="0"/>
          </a:p>
          <a:p>
            <a:r>
              <a:rPr lang="en-US" dirty="0" smtClean="0"/>
              <a:t>They</a:t>
            </a:r>
            <a:r>
              <a:rPr lang="en-US" baseline="0" dirty="0" smtClean="0"/>
              <a:t> introduced the notion of symmetric encryption schemes supporting </a:t>
            </a:r>
            <a:r>
              <a:rPr lang="en-US" baseline="0" dirty="0" err="1" smtClean="0"/>
              <a:t>ciphertext</a:t>
            </a:r>
            <a:r>
              <a:rPr lang="en-US" baseline="0" dirty="0" smtClean="0"/>
              <a:t> fragmentation.</a:t>
            </a:r>
          </a:p>
          <a:p>
            <a:endParaRPr lang="en-US" baseline="0" dirty="0" smtClean="0"/>
          </a:p>
          <a:p>
            <a:r>
              <a:rPr lang="en-US" baseline="0" dirty="0" smtClean="0"/>
              <a:t>Lets say Alice produces a </a:t>
            </a:r>
            <a:r>
              <a:rPr lang="en-US" baseline="0" dirty="0" err="1" smtClean="0"/>
              <a:t>ciphertext</a:t>
            </a:r>
            <a:r>
              <a:rPr lang="en-US" baseline="0" dirty="0" smtClean="0"/>
              <a:t> C and sends it over the network to Bob.</a:t>
            </a:r>
          </a:p>
          <a:p>
            <a:r>
              <a:rPr lang="en-US" baseline="0" dirty="0" smtClean="0"/>
              <a:t>The standard assumption is that the </a:t>
            </a:r>
            <a:r>
              <a:rPr lang="en-US" baseline="0" dirty="0" err="1" smtClean="0"/>
              <a:t>ciphertext</a:t>
            </a:r>
            <a:r>
              <a:rPr lang="en-US" baseline="0" dirty="0" smtClean="0"/>
              <a:t> arrives to Bob in its entirety. </a:t>
            </a:r>
          </a:p>
          <a:p>
            <a:r>
              <a:rPr lang="en-US" baseline="0" dirty="0" smtClean="0"/>
              <a:t>However, in the real world, due to the nature of networks, the </a:t>
            </a:r>
            <a:r>
              <a:rPr lang="en-US" baseline="0" dirty="0" err="1" smtClean="0"/>
              <a:t>ciphertext</a:t>
            </a:r>
            <a:r>
              <a:rPr lang="en-US" baseline="0" dirty="0" smtClean="0"/>
              <a:t> might arrive to Bob in fragments, we call these fragments for </a:t>
            </a:r>
            <a:r>
              <a:rPr lang="en-US" baseline="0" dirty="0" err="1" smtClean="0"/>
              <a:t>ciphertext</a:t>
            </a:r>
            <a:r>
              <a:rPr lang="en-US" baseline="0" dirty="0" smtClean="0"/>
              <a:t> fragments.</a:t>
            </a:r>
          </a:p>
          <a:p>
            <a:r>
              <a:rPr lang="en-US" baseline="0" dirty="0" smtClean="0"/>
              <a:t>Bob must somehow decrypt these </a:t>
            </a:r>
            <a:r>
              <a:rPr lang="en-US" baseline="0" dirty="0" err="1" smtClean="0"/>
              <a:t>ciphertext</a:t>
            </a:r>
            <a:r>
              <a:rPr lang="en-US" baseline="0" dirty="0" smtClean="0"/>
              <a:t> fragments, and still arrive at the underlying message in the end.</a:t>
            </a:r>
          </a:p>
          <a:p>
            <a:endParaRPr lang="en-US" baseline="0" dirty="0" smtClean="0"/>
          </a:p>
          <a:p>
            <a:r>
              <a:rPr lang="en-US" baseline="0" dirty="0" smtClean="0"/>
              <a:t>BDPS calls this network induced fragmentation for </a:t>
            </a:r>
            <a:r>
              <a:rPr lang="en-US" baseline="0" dirty="0" err="1" smtClean="0"/>
              <a:t>ciphertext</a:t>
            </a:r>
            <a:r>
              <a:rPr lang="en-US" baseline="0" dirty="0" smtClean="0"/>
              <a:t> fragmentation and defines a setting that captures the mechanics of it.</a:t>
            </a:r>
          </a:p>
          <a:p>
            <a:r>
              <a:rPr lang="en-US" baseline="0" dirty="0" smtClean="0"/>
              <a:t>Note that the </a:t>
            </a:r>
            <a:r>
              <a:rPr lang="en-US" baseline="0" dirty="0" err="1" smtClean="0"/>
              <a:t>ciphertext</a:t>
            </a:r>
            <a:r>
              <a:rPr lang="en-US" baseline="0" dirty="0" smtClean="0"/>
              <a:t> fragments arriving to bob might contain partial </a:t>
            </a:r>
            <a:r>
              <a:rPr lang="en-US" baseline="0" dirty="0" err="1" smtClean="0"/>
              <a:t>ciphertext</a:t>
            </a:r>
            <a:r>
              <a:rPr lang="en-US" baseline="0" dirty="0" smtClean="0"/>
              <a:t>, several </a:t>
            </a:r>
            <a:r>
              <a:rPr lang="en-US" baseline="0" dirty="0" err="1" smtClean="0"/>
              <a:t>ciphertexts</a:t>
            </a:r>
            <a:r>
              <a:rPr lang="en-US" baseline="0" dirty="0" smtClean="0"/>
              <a:t> or a combination.</a:t>
            </a:r>
          </a:p>
          <a:p>
            <a:endParaRPr lang="en-US" baseline="0" dirty="0" smtClean="0"/>
          </a:p>
          <a:p>
            <a:r>
              <a:rPr lang="en-US" baseline="0" dirty="0" err="1" smtClean="0"/>
              <a:t>Ciphertext</a:t>
            </a:r>
            <a:r>
              <a:rPr lang="en-US" baseline="0" dirty="0" smtClean="0"/>
              <a:t> fragmentation is a feature that must be supported by real-world protocols.</a:t>
            </a:r>
          </a:p>
          <a:p>
            <a:r>
              <a:rPr lang="en-US" baseline="0" dirty="0" smtClean="0"/>
              <a:t>For example, SSH supports it through its use of a length field in its packets.</a:t>
            </a:r>
          </a:p>
        </p:txBody>
      </p:sp>
      <p:sp>
        <p:nvSpPr>
          <p:cNvPr id="4" name="Slide Number Placeholder 3"/>
          <p:cNvSpPr>
            <a:spLocks noGrp="1"/>
          </p:cNvSpPr>
          <p:nvPr>
            <p:ph type="sldNum" sz="quarter" idx="10"/>
          </p:nvPr>
        </p:nvSpPr>
        <p:spPr/>
        <p:txBody>
          <a:bodyPr/>
          <a:lstStyle/>
          <a:p>
            <a:fld id="{D080ACEF-038B-C84F-B8C5-91258E241761}" type="slidenum">
              <a:rPr lang="en-GB" smtClean="0"/>
              <a:t>4</a:t>
            </a:fld>
            <a:endParaRPr lang="en-GB"/>
          </a:p>
        </p:txBody>
      </p:sp>
    </p:spTree>
    <p:extLst>
      <p:ext uri="{BB962C8B-B14F-4D97-AF65-F5344CB8AC3E}">
        <p14:creationId xmlns:p14="http://schemas.microsoft.com/office/powerpoint/2010/main" val="203579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BDPS together</a:t>
            </a:r>
            <a:r>
              <a:rPr lang="en-US" baseline="0" dirty="0" smtClean="0"/>
              <a:t> with Albrecht, </a:t>
            </a:r>
            <a:r>
              <a:rPr lang="en-US" baseline="0" dirty="0" err="1" smtClean="0"/>
              <a:t>Degabriele</a:t>
            </a:r>
            <a:r>
              <a:rPr lang="en-US" baseline="0" dirty="0" smtClean="0"/>
              <a:t>, myself and Paterson,</a:t>
            </a:r>
            <a:r>
              <a:rPr lang="en-US" dirty="0" smtClean="0"/>
              <a:t> defines</a:t>
            </a:r>
            <a:r>
              <a:rPr lang="en-US" baseline="0" dirty="0" smtClean="0"/>
              <a:t> a number of security notions for symmetric encryption schemes supporting </a:t>
            </a:r>
            <a:r>
              <a:rPr lang="en-US" baseline="0" dirty="0" err="1" smtClean="0"/>
              <a:t>ciphertext</a:t>
            </a:r>
            <a:r>
              <a:rPr lang="en-US" baseline="0" dirty="0" smtClean="0"/>
              <a:t> fragmentation.</a:t>
            </a:r>
          </a:p>
          <a:p>
            <a:endParaRPr lang="en-US" baseline="0" dirty="0" smtClean="0"/>
          </a:p>
          <a:p>
            <a:r>
              <a:rPr lang="en-US" baseline="0" dirty="0" smtClean="0"/>
              <a:t>There are the fundamental </a:t>
            </a:r>
            <a:r>
              <a:rPr lang="en-US" dirty="0" smtClean="0"/>
              <a:t>notions of confidentiality and integrity.</a:t>
            </a:r>
          </a:p>
          <a:p>
            <a:r>
              <a:rPr lang="en-US" dirty="0" smtClean="0"/>
              <a:t>But also two notions that go beyond</a:t>
            </a:r>
            <a:r>
              <a:rPr lang="en-US" baseline="0" dirty="0" smtClean="0"/>
              <a:t> these. Namely:</a:t>
            </a:r>
            <a:endParaRPr lang="en-US" dirty="0" smtClean="0"/>
          </a:p>
          <a:p>
            <a:endParaRPr lang="en-US" dirty="0" smtClean="0"/>
          </a:p>
          <a:p>
            <a:r>
              <a:rPr lang="en-US" dirty="0" smtClean="0"/>
              <a:t>A</a:t>
            </a:r>
            <a:r>
              <a:rPr lang="en-US" baseline="0" dirty="0" smtClean="0"/>
              <a:t> boundary hiding notion.</a:t>
            </a:r>
            <a:endParaRPr lang="en-US" dirty="0" smtClean="0"/>
          </a:p>
          <a:p>
            <a:endParaRPr lang="en-US" baseline="0" dirty="0" smtClean="0"/>
          </a:p>
          <a:p>
            <a:r>
              <a:rPr lang="en-US" baseline="0" dirty="0" smtClean="0"/>
              <a:t>And a </a:t>
            </a:r>
            <a:r>
              <a:rPr lang="en-US" baseline="0" dirty="0" err="1" smtClean="0"/>
              <a:t>DoS</a:t>
            </a:r>
            <a:r>
              <a:rPr lang="en-US" baseline="0" dirty="0" smtClean="0"/>
              <a:t> notion.</a:t>
            </a:r>
          </a:p>
          <a:p>
            <a:endParaRPr lang="en-US" baseline="0" dirty="0" smtClean="0"/>
          </a:p>
          <a:p>
            <a:r>
              <a:rPr lang="en-US" baseline="0" dirty="0" smtClean="0"/>
              <a:t>It is these two notions that capture the traffic analysis and denial-of-service security goals of SSH.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boundary hiding notion captures the traffic analysis security goal.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 scheme satisfying this notion prevents an adversary from learning </a:t>
            </a:r>
            <a:r>
              <a:rPr lang="en-US" baseline="0" dirty="0" err="1" smtClean="0"/>
              <a:t>ciphertext</a:t>
            </a:r>
            <a:r>
              <a:rPr lang="en-US" baseline="0" dirty="0" smtClean="0"/>
              <a:t> boundaries in a concatenated sequence of </a:t>
            </a:r>
            <a:r>
              <a:rPr lang="en-US" baseline="0" dirty="0" err="1" smtClean="0"/>
              <a:t>ciphertexts</a:t>
            </a:r>
            <a:r>
              <a:rPr lang="en-US" baseline="0" dirty="0" smtClean="0"/>
              <a:t>. That is:</a:t>
            </a:r>
          </a:p>
          <a:p>
            <a:endParaRPr lang="en-US" baseline="0" dirty="0" smtClean="0"/>
          </a:p>
          <a:p>
            <a:r>
              <a:rPr lang="en-US" baseline="0" dirty="0" smtClean="0"/>
              <a:t>If Alice sends two equal-length </a:t>
            </a:r>
            <a:r>
              <a:rPr lang="en-US" baseline="0" dirty="0" err="1" smtClean="0"/>
              <a:t>ciphertexts</a:t>
            </a:r>
            <a:r>
              <a:rPr lang="en-US" baseline="0" dirty="0" smtClean="0"/>
              <a:t>.</a:t>
            </a:r>
          </a:p>
          <a:p>
            <a:endParaRPr lang="en-US" baseline="0" dirty="0" smtClean="0"/>
          </a:p>
          <a:p>
            <a:r>
              <a:rPr lang="en-US" baseline="0" dirty="0" smtClean="0"/>
              <a:t>The adversary gets access to the concatenation of these.</a:t>
            </a:r>
          </a:p>
          <a:p>
            <a:endParaRPr lang="en-US" baseline="0" dirty="0" smtClean="0"/>
          </a:p>
          <a:p>
            <a:r>
              <a:rPr lang="en-US" baseline="0" dirty="0" smtClean="0"/>
              <a:t>It is then the adversaries task to delineate this string of data into the original </a:t>
            </a:r>
            <a:r>
              <a:rPr lang="en-US" baseline="0" dirty="0" err="1" smtClean="0"/>
              <a:t>ciphertexts</a:t>
            </a:r>
            <a:r>
              <a:rPr lang="en-US" baseline="0" dirty="0" smtClean="0"/>
              <a:t>. There is both a passive and an active version of this notion.</a:t>
            </a:r>
            <a:endParaRPr lang="en-US" dirty="0" smtClean="0"/>
          </a:p>
          <a:p>
            <a:endParaRPr lang="en-US" dirty="0" smtClean="0"/>
          </a:p>
          <a:p>
            <a:r>
              <a:rPr lang="en-US" dirty="0" smtClean="0"/>
              <a:t>In</a:t>
            </a:r>
            <a:r>
              <a:rPr lang="en-US" baseline="0" dirty="0" smtClean="0"/>
              <a:t> the passive case the adversary has access to the encryption algorithm.</a:t>
            </a:r>
          </a:p>
          <a:p>
            <a:endParaRPr lang="en-US" baseline="0" dirty="0" smtClean="0"/>
          </a:p>
          <a:p>
            <a:r>
              <a:rPr lang="en-US" baseline="0" dirty="0" smtClean="0"/>
              <a:t>While in the active case, the adversary also has access to the decryption algorithm. (This makes for a very powerful adversary and a strong notion.)</a:t>
            </a:r>
            <a:endParaRPr lang="en-US"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5</a:t>
            </a:fld>
            <a:endParaRPr lang="en-GB"/>
          </a:p>
        </p:txBody>
      </p:sp>
    </p:spTree>
    <p:extLst>
      <p:ext uri="{BB962C8B-B14F-4D97-AF65-F5344CB8AC3E}">
        <p14:creationId xmlns:p14="http://schemas.microsoft.com/office/powerpoint/2010/main" val="137610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DoS</a:t>
            </a:r>
            <a:r>
              <a:rPr lang="en-US" baseline="0" dirty="0" smtClean="0"/>
              <a:t> notion captures the Denial-of-Service security goal (surprise) and is </a:t>
            </a:r>
            <a:r>
              <a:rPr lang="en-US" baseline="0" dirty="0" err="1" smtClean="0"/>
              <a:t>parameterised</a:t>
            </a:r>
            <a:r>
              <a:rPr lang="en-US" baseline="0" dirty="0" smtClean="0"/>
              <a:t> by a parameter: lambda.</a:t>
            </a:r>
          </a:p>
          <a:p>
            <a:endParaRPr lang="en-US" baseline="0" dirty="0" smtClean="0"/>
          </a:p>
          <a:p>
            <a:r>
              <a:rPr lang="en-US" baseline="0" dirty="0" smtClean="0"/>
              <a:t>The </a:t>
            </a:r>
            <a:r>
              <a:rPr lang="en-US" baseline="0" dirty="0" err="1" smtClean="0"/>
              <a:t>DoS</a:t>
            </a:r>
            <a:r>
              <a:rPr lang="en-US" baseline="0" dirty="0" smtClean="0"/>
              <a:t> property ensures that the adversary cannot make Bob hang for more than a lambda amount of </a:t>
            </a:r>
            <a:r>
              <a:rPr lang="en-US" baseline="0" dirty="0" err="1" smtClean="0"/>
              <a:t>ciphertext</a:t>
            </a:r>
            <a:r>
              <a:rPr lang="en-US" baseline="0" dirty="0" smtClean="0"/>
              <a:t>.</a:t>
            </a:r>
          </a:p>
          <a:p>
            <a:r>
              <a:rPr lang="en-US" baseline="0" dirty="0" smtClean="0"/>
              <a:t> </a:t>
            </a:r>
          </a:p>
          <a:p>
            <a:r>
              <a:rPr lang="en-US" baseline="0" dirty="0" smtClean="0"/>
              <a:t>That is, the lower the lambda the better Bob is to detect denial-of-service attacks and the faster he can respond to them.</a:t>
            </a:r>
          </a:p>
          <a:p>
            <a:endParaRPr lang="en-US" baseline="0" dirty="0" smtClean="0"/>
          </a:p>
          <a:p>
            <a:r>
              <a:rPr lang="en-US" baseline="0" dirty="0" smtClean="0"/>
              <a:t>(SSH is trivially susceptible to this kind of attacks for several of its supported encryption schemes because the length field contained in SSH packets are not authenticated before processing the packet.)</a:t>
            </a:r>
          </a:p>
        </p:txBody>
      </p:sp>
      <p:sp>
        <p:nvSpPr>
          <p:cNvPr id="4" name="Slide Number Placeholder 3"/>
          <p:cNvSpPr>
            <a:spLocks noGrp="1"/>
          </p:cNvSpPr>
          <p:nvPr>
            <p:ph type="sldNum" sz="quarter" idx="10"/>
          </p:nvPr>
        </p:nvSpPr>
        <p:spPr/>
        <p:txBody>
          <a:bodyPr/>
          <a:lstStyle/>
          <a:p>
            <a:fld id="{D080ACEF-038B-C84F-B8C5-91258E241761}" type="slidenum">
              <a:rPr lang="en-GB" smtClean="0"/>
              <a:t>6</a:t>
            </a:fld>
            <a:endParaRPr lang="en-GB"/>
          </a:p>
        </p:txBody>
      </p:sp>
    </p:spTree>
    <p:extLst>
      <p:ext uri="{BB962C8B-B14F-4D97-AF65-F5344CB8AC3E}">
        <p14:creationId xmlns:p14="http://schemas.microsoft.com/office/powerpoint/2010/main" val="214351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SSH supports a number of different encryption schemes to encrypt packets.</a:t>
            </a:r>
          </a:p>
          <a:p>
            <a:r>
              <a:rPr lang="en-US" dirty="0" smtClean="0"/>
              <a:t>These</a:t>
            </a:r>
            <a:r>
              <a:rPr lang="en-US" baseline="0" dirty="0" smtClean="0"/>
              <a:t> names define encryption schemes that does more than raw encryption such as encoding and processing of SSH packets, but we won’t go into the finer details.</a:t>
            </a:r>
          </a:p>
          <a:p>
            <a:endParaRPr lang="en-US" baseline="0" dirty="0" smtClean="0"/>
          </a:p>
          <a:p>
            <a:r>
              <a:rPr lang="en-US" dirty="0" smtClean="0"/>
              <a:t>The</a:t>
            </a:r>
            <a:r>
              <a:rPr lang="en-US" baseline="0" dirty="0" smtClean="0"/>
              <a:t> two different encrypt-mac schemes are either instantiated with AES in counter mode or AES in CBC mode and use HMAC as the MAC algorithm. </a:t>
            </a:r>
          </a:p>
          <a:p>
            <a:r>
              <a:rPr lang="en-US" baseline="0" dirty="0" smtClean="0"/>
              <a:t>ADHP evaluated all these schemes according to the security notions we have just seen. </a:t>
            </a:r>
          </a:p>
          <a:p>
            <a:endParaRPr lang="en-US" baseline="0" dirty="0" smtClean="0"/>
          </a:p>
          <a:p>
            <a:r>
              <a:rPr lang="en-US" baseline="0" dirty="0" smtClean="0"/>
              <a:t>And it turns out that almost all of these schemes fall short of meeting the desired security notions.</a:t>
            </a:r>
          </a:p>
          <a:p>
            <a:endParaRPr lang="en-US" baseline="0" dirty="0" smtClean="0"/>
          </a:p>
          <a:p>
            <a:r>
              <a:rPr lang="en-US" baseline="0" dirty="0" smtClean="0"/>
              <a:t>In fact, only </a:t>
            </a:r>
            <a:r>
              <a:rPr lang="en-US" baseline="0" dirty="0" err="1" smtClean="0"/>
              <a:t>chacha</a:t>
            </a:r>
            <a:r>
              <a:rPr lang="en-US" baseline="0" dirty="0" smtClean="0"/>
              <a:t>-poly and encrypt-and-mac provides passive boundary hiding. On the other hand, these two methods has some noticeable drawbacks.</a:t>
            </a:r>
          </a:p>
          <a:p>
            <a:endParaRPr lang="en-US" baseline="0" dirty="0" smtClean="0"/>
          </a:p>
          <a:p>
            <a:r>
              <a:rPr lang="en-US" baseline="0" dirty="0" err="1" smtClean="0"/>
              <a:t>Chacha</a:t>
            </a:r>
            <a:r>
              <a:rPr lang="en-US" baseline="0" dirty="0" smtClean="0"/>
              <a:t>-poly can</a:t>
            </a:r>
            <a:r>
              <a:rPr lang="fr-FR" baseline="0" dirty="0" smtClean="0"/>
              <a:t>’</a:t>
            </a:r>
            <a:r>
              <a:rPr lang="en-US" baseline="0" dirty="0" smtClean="0"/>
              <a:t>t </a:t>
            </a:r>
            <a:r>
              <a:rPr lang="en-US" baseline="0" dirty="0" err="1" smtClean="0"/>
              <a:t>utilise</a:t>
            </a:r>
            <a:r>
              <a:rPr lang="en-US" baseline="0" dirty="0" smtClean="0"/>
              <a:t> AES </a:t>
            </a:r>
            <a:r>
              <a:rPr lang="en-US" baseline="0" dirty="0" err="1" smtClean="0"/>
              <a:t>intrinsics</a:t>
            </a:r>
            <a:r>
              <a:rPr lang="en-US" baseline="0" dirty="0" smtClean="0"/>
              <a:t>, which makes it a rather slow choice.</a:t>
            </a:r>
          </a:p>
          <a:p>
            <a:endParaRPr lang="en-US" baseline="0" dirty="0" smtClean="0"/>
          </a:p>
          <a:p>
            <a:r>
              <a:rPr lang="en-US" baseline="0" dirty="0" smtClean="0"/>
              <a:t>Encrypt-and-mac, is not generically secure, which is shown by ADHP and also by Albrecht, Paterson and Watson in 2009.</a:t>
            </a:r>
          </a:p>
          <a:p>
            <a:endParaRPr lang="en-US" baseline="0" dirty="0" smtClean="0"/>
          </a:p>
          <a:p>
            <a:r>
              <a:rPr lang="en-US" baseline="0" dirty="0" smtClean="0"/>
              <a:t>We can see that none of the currently supported encryption schemes in SSH adequately provides the desired security properties. Two natural questions to ask are then:</a:t>
            </a:r>
          </a:p>
          <a:p>
            <a:endParaRPr lang="en-US" baseline="0" dirty="0" smtClean="0"/>
          </a:p>
          <a:p>
            <a:r>
              <a:rPr lang="en-US" baseline="0" dirty="0" smtClean="0"/>
              <a:t>Can these security properties be </a:t>
            </a:r>
            <a:r>
              <a:rPr lang="en-US" baseline="0" dirty="0" err="1" smtClean="0"/>
              <a:t>realised</a:t>
            </a:r>
            <a:r>
              <a:rPr lang="en-US" baseline="0" dirty="0" smtClean="0"/>
              <a:t> and can they be </a:t>
            </a:r>
            <a:r>
              <a:rPr lang="en-US" baseline="0" dirty="0" err="1" smtClean="0"/>
              <a:t>realised</a:t>
            </a:r>
            <a:r>
              <a:rPr lang="en-US" baseline="0" dirty="0" smtClean="0"/>
              <a:t> </a:t>
            </a:r>
            <a:r>
              <a:rPr lang="en-US" baseline="0" dirty="0" err="1" smtClean="0"/>
              <a:t>simultanously</a:t>
            </a:r>
            <a:r>
              <a:rPr lang="en-US" baseline="0" dirty="0" smtClean="0"/>
              <a:t>?</a:t>
            </a:r>
          </a:p>
          <a:p>
            <a:endParaRPr lang="en-US" baseline="0" dirty="0" smtClean="0"/>
          </a:p>
          <a:p>
            <a:r>
              <a:rPr lang="en-US" baseline="0" dirty="0" smtClean="0"/>
              <a:t>And at what cost?</a:t>
            </a:r>
          </a:p>
          <a:p>
            <a:endParaRPr lang="en-US" baseline="0"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7</a:t>
            </a:fld>
            <a:endParaRPr lang="en-GB"/>
          </a:p>
        </p:txBody>
      </p:sp>
    </p:spTree>
    <p:extLst>
      <p:ext uri="{BB962C8B-B14F-4D97-AF65-F5344CB8AC3E}">
        <p14:creationId xmlns:p14="http://schemas.microsoft.com/office/powerpoint/2010/main" val="61898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answer that first questions positively. Our starting point is</a:t>
            </a:r>
            <a:r>
              <a:rPr lang="en-US" baseline="0" dirty="0" smtClean="0"/>
              <a:t> the scheme </a:t>
            </a:r>
            <a:r>
              <a:rPr lang="en-US" baseline="0" dirty="0" err="1" smtClean="0"/>
              <a:t>InterMAC</a:t>
            </a:r>
            <a:r>
              <a:rPr lang="en-US" baseline="0" dirty="0" smtClean="0"/>
              <a:t>.</a:t>
            </a:r>
            <a:endParaRPr lang="en-US" dirty="0" smtClean="0"/>
          </a:p>
          <a:p>
            <a:r>
              <a:rPr lang="en-US" dirty="0" smtClean="0"/>
              <a:t>The</a:t>
            </a:r>
            <a:r>
              <a:rPr lang="en-US" baseline="0" dirty="0" smtClean="0"/>
              <a:t> scheme is constructed as follows:</a:t>
            </a:r>
          </a:p>
          <a:p>
            <a:endParaRPr lang="en-US" baseline="0" dirty="0" smtClean="0"/>
          </a:p>
          <a:p>
            <a:r>
              <a:rPr lang="en-US" baseline="0" dirty="0" smtClean="0"/>
              <a:t>Given a message</a:t>
            </a:r>
          </a:p>
          <a:p>
            <a:endParaRPr lang="en-US" baseline="0" dirty="0" smtClean="0"/>
          </a:p>
          <a:p>
            <a:r>
              <a:rPr lang="en-US" baseline="0" dirty="0" smtClean="0"/>
              <a:t>first split the message into equal-sized chunks of length N, counting in bytes.</a:t>
            </a:r>
          </a:p>
          <a:p>
            <a:endParaRPr lang="en-US" baseline="0" dirty="0" smtClean="0"/>
          </a:p>
          <a:p>
            <a:r>
              <a:rPr lang="en-US" baseline="0" dirty="0" smtClean="0"/>
              <a:t>Encode each chunk with a chunk delimiter, which is a 0-byte for each chunk</a:t>
            </a:r>
          </a:p>
          <a:p>
            <a:endParaRPr lang="en-US" baseline="0" dirty="0" smtClean="0"/>
          </a:p>
          <a:p>
            <a:r>
              <a:rPr lang="en-US" baseline="0" dirty="0" smtClean="0"/>
              <a:t>except the last chunk that gets a 1-byte appended.</a:t>
            </a:r>
          </a:p>
          <a:p>
            <a:endParaRPr lang="en-US" baseline="0" dirty="0" smtClean="0"/>
          </a:p>
          <a:p>
            <a:r>
              <a:rPr lang="en-US" baseline="0" dirty="0" smtClean="0"/>
              <a:t>Encrypt each encoded chunk.</a:t>
            </a:r>
          </a:p>
          <a:p>
            <a:endParaRPr lang="en-US" baseline="0" dirty="0" smtClean="0"/>
          </a:p>
          <a:p>
            <a:r>
              <a:rPr lang="en-US" baseline="0" dirty="0" smtClean="0"/>
              <a:t>Compute the MAC over each </a:t>
            </a:r>
            <a:r>
              <a:rPr lang="en-US" baseline="0" dirty="0" err="1" smtClean="0"/>
              <a:t>ciphertext</a:t>
            </a:r>
            <a:r>
              <a:rPr lang="en-US" baseline="0" dirty="0" smtClean="0"/>
              <a:t> chunk and append the resulting MAC tag to the end of the corresponding </a:t>
            </a:r>
            <a:r>
              <a:rPr lang="en-US" baseline="0" dirty="0" err="1" smtClean="0"/>
              <a:t>ciphertext</a:t>
            </a:r>
            <a:endParaRPr lang="en-US" baseline="0" dirty="0" smtClean="0"/>
          </a:p>
          <a:p>
            <a:r>
              <a:rPr lang="en-US" baseline="0" dirty="0" smtClean="0"/>
              <a:t>The MAC must also encode a chunk counter and message counter</a:t>
            </a:r>
          </a:p>
          <a:p>
            <a:r>
              <a:rPr lang="en-US" baseline="0" dirty="0" smtClean="0"/>
              <a:t>The chunk counter is incremented for each chunk and reset for each message while the</a:t>
            </a:r>
          </a:p>
          <a:p>
            <a:r>
              <a:rPr lang="en-US" baseline="0" dirty="0" smtClean="0"/>
              <a:t>The message counter is incremented for each message</a:t>
            </a:r>
          </a:p>
          <a:p>
            <a:endParaRPr lang="en-US" baseline="0" dirty="0" smtClean="0"/>
          </a:p>
          <a:p>
            <a:r>
              <a:rPr lang="en-US" baseline="0" dirty="0" smtClean="0"/>
              <a:t>Finally append all </a:t>
            </a:r>
            <a:r>
              <a:rPr lang="en-US" baseline="0" dirty="0" err="1" smtClean="0"/>
              <a:t>ciphertexts</a:t>
            </a:r>
            <a:r>
              <a:rPr lang="en-US" baseline="0" dirty="0" smtClean="0"/>
              <a:t> and MAC tags to produce the final </a:t>
            </a:r>
            <a:r>
              <a:rPr lang="en-US" baseline="0" dirty="0" err="1" smtClean="0"/>
              <a:t>ciphertext</a:t>
            </a:r>
            <a:r>
              <a:rPr lang="en-US" baseline="0" dirty="0" smtClean="0"/>
              <a:t>.</a:t>
            </a:r>
          </a:p>
          <a:p>
            <a:r>
              <a:rPr lang="en-US" baseline="0" dirty="0" smtClean="0"/>
              <a:t>Decryption is done chunk-wise by verifying the MAC tag, decrypting and checking whether the encoded chunk has a 1-byte appended. If the 1-byte is observed, the plaintext is recovered.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scheme was defined in</a:t>
            </a:r>
            <a:r>
              <a:rPr lang="en-US" baseline="0" dirty="0" smtClean="0"/>
              <a:t> [BDPS] and satisfy confidentiality and integrity but also it also satisfy boundary hiding and </a:t>
            </a:r>
            <a:r>
              <a:rPr lang="en-US" baseline="0" dirty="0" err="1" smtClean="0"/>
              <a:t>DoS</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kicks, we can have a short look at the boundary hiding and DOS proof intuition. When the encryption scheme is IND$-CPA and the MAC is a PRF the resulting pair of </a:t>
            </a:r>
            <a:r>
              <a:rPr lang="en-US" baseline="0" dirty="0" err="1" smtClean="0"/>
              <a:t>ciphertext</a:t>
            </a:r>
            <a:r>
              <a:rPr lang="en-US" baseline="0" dirty="0" smtClean="0"/>
              <a:t> and MAC tag looks like random bytes. The concatenation should also look like random bytes. Hence the attacker will have a hard time telling </a:t>
            </a:r>
            <a:r>
              <a:rPr lang="en-US" baseline="0" dirty="0" err="1" smtClean="0"/>
              <a:t>ciphertext</a:t>
            </a:r>
            <a:r>
              <a:rPr lang="en-US" baseline="0" dirty="0" smtClean="0"/>
              <a:t> boundaries apart. Also, DOS protection is secured up to approximately the chunk length, which can be much smaller than the maximal packet size.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InterMAC</a:t>
            </a:r>
            <a:r>
              <a:rPr lang="en-US" baseline="0" dirty="0" smtClean="0"/>
              <a:t> provides the security properties we are interested 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addition, BDPS also claims that it can be used with ”low overhead” in </a:t>
            </a:r>
            <a:r>
              <a:rPr lang="en-US" baseline="0" dirty="0" err="1" smtClean="0"/>
              <a:t>practic</a:t>
            </a:r>
            <a:r>
              <a:rPr lang="en-US" baseline="0" dirty="0" smtClean="0"/>
              <a:t>, which would be great. However, as we will se soon it is not so simple.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we attempt to implement </a:t>
            </a:r>
            <a:r>
              <a:rPr lang="en-US" baseline="0" dirty="0" err="1" smtClean="0"/>
              <a:t>InterMAC</a:t>
            </a:r>
            <a:r>
              <a:rPr lang="en-US" baseline="0" dirty="0" smtClean="0"/>
              <a:t>, we first do a series of modifications to </a:t>
            </a:r>
            <a:r>
              <a:rPr lang="en-US" baseline="0" dirty="0" err="1" smtClean="0"/>
              <a:t>InterMAC</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of all, it turns out the the authors of </a:t>
            </a:r>
            <a:r>
              <a:rPr lang="en-US" baseline="0" dirty="0" err="1" smtClean="0"/>
              <a:t>InterMAC</a:t>
            </a:r>
            <a:r>
              <a:rPr lang="en-US" baseline="0" dirty="0" smtClean="0"/>
              <a:t> somewhat cheated a bit.</a:t>
            </a:r>
          </a:p>
        </p:txBody>
      </p:sp>
      <p:sp>
        <p:nvSpPr>
          <p:cNvPr id="4" name="Slide Number Placeholder 3"/>
          <p:cNvSpPr>
            <a:spLocks noGrp="1"/>
          </p:cNvSpPr>
          <p:nvPr>
            <p:ph type="sldNum" sz="quarter" idx="10"/>
          </p:nvPr>
        </p:nvSpPr>
        <p:spPr/>
        <p:txBody>
          <a:bodyPr/>
          <a:lstStyle/>
          <a:p>
            <a:fld id="{D080ACEF-038B-C84F-B8C5-91258E241761}" type="slidenum">
              <a:rPr lang="en-GB" smtClean="0"/>
              <a:t>8</a:t>
            </a:fld>
            <a:endParaRPr lang="en-GB"/>
          </a:p>
        </p:txBody>
      </p:sp>
    </p:spTree>
    <p:extLst>
      <p:ext uri="{BB962C8B-B14F-4D97-AF65-F5344CB8AC3E}">
        <p14:creationId xmlns:p14="http://schemas.microsoft.com/office/powerpoint/2010/main" val="155751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scheme does not support messages of arbitrary length</a:t>
            </a:r>
            <a:r>
              <a:rPr lang="en-US" baseline="0" dirty="0" smtClean="0"/>
              <a:t>.</a:t>
            </a:r>
          </a:p>
          <a:p>
            <a:endParaRPr lang="en-US" baseline="0" dirty="0" smtClean="0"/>
          </a:p>
          <a:p>
            <a:r>
              <a:rPr lang="en-US" baseline="0" dirty="0" smtClean="0"/>
              <a:t>The fix is simple, we just apply padding.</a:t>
            </a:r>
          </a:p>
          <a:p>
            <a:endParaRPr lang="en-US" baseline="0" dirty="0" smtClean="0"/>
          </a:p>
          <a:p>
            <a:r>
              <a:rPr lang="en-US" baseline="0" dirty="0" smtClean="0"/>
              <a:t>The padding it is very simple:</a:t>
            </a:r>
          </a:p>
          <a:p>
            <a:r>
              <a:rPr lang="en-US" baseline="0" dirty="0" smtClean="0"/>
              <a:t>If the last byte is zero, pad with1’s. </a:t>
            </a:r>
          </a:p>
          <a:p>
            <a:r>
              <a:rPr lang="en-US" baseline="0" dirty="0" smtClean="0"/>
              <a:t>If the last byte is not zero, pad with 0’s.</a:t>
            </a:r>
          </a:p>
          <a:p>
            <a:endParaRPr lang="en-US" baseline="0" dirty="0" smtClean="0"/>
          </a:p>
          <a:p>
            <a:r>
              <a:rPr lang="en-US" baseline="0" dirty="0" smtClean="0"/>
              <a:t>As an </a:t>
            </a:r>
            <a:r>
              <a:rPr lang="en-US" baseline="0" dirty="0" err="1" smtClean="0"/>
              <a:t>optimisation</a:t>
            </a:r>
            <a:r>
              <a:rPr lang="en-US" baseline="0" dirty="0" smtClean="0"/>
              <a:t>, we can modify the chunk delimiter to indicate if any padding is applied. Doing this we save a whole chunk of padding if the message aligns on the chunk length.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80ACEF-038B-C84F-B8C5-91258E241761}" type="slidenum">
              <a:rPr lang="en-GB" smtClean="0"/>
              <a:t>9</a:t>
            </a:fld>
            <a:endParaRPr lang="en-GB"/>
          </a:p>
        </p:txBody>
      </p:sp>
    </p:spTree>
    <p:extLst>
      <p:ext uri="{BB962C8B-B14F-4D97-AF65-F5344CB8AC3E}">
        <p14:creationId xmlns:p14="http://schemas.microsoft.com/office/powerpoint/2010/main" val="177322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24A4F"/>
        </a:solidFill>
        <a:effectLst/>
      </p:bgPr>
    </p:bg>
    <p:spTree>
      <p:nvGrpSpPr>
        <p:cNvPr id="1" name=""/>
        <p:cNvGrpSpPr/>
        <p:nvPr/>
      </p:nvGrpSpPr>
      <p:grpSpPr>
        <a:xfrm>
          <a:off x="0" y="0"/>
          <a:ext cx="0" cy="0"/>
          <a:chOff x="0" y="0"/>
          <a:chExt cx="0" cy="0"/>
        </a:xfrm>
      </p:grpSpPr>
      <p:pic>
        <p:nvPicPr>
          <p:cNvPr id="10" name="Picture 9" descr="music_dia_title_strip.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4000"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Tree>
    <p:extLst>
      <p:ext uri="{BB962C8B-B14F-4D97-AF65-F5344CB8AC3E}">
        <p14:creationId xmlns:p14="http://schemas.microsoft.com/office/powerpoint/2010/main" val="19059629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GB" smtClean="0"/>
              <a:t>03/03/2014</a:t>
            </a: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20705533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29791160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a:xfrm>
            <a:off x="434412" y="6405442"/>
            <a:ext cx="432501" cy="452558"/>
          </a:xfrm>
        </p:spPr>
        <p:txBody>
          <a:bodyPr/>
          <a:lstStyle/>
          <a:p>
            <a:fld id="{6B49BB3D-90E4-C946-BCF9-8FBC622A1A06}" type="slidenum">
              <a:rPr lang="en-GB" smtClean="0"/>
              <a:pPr/>
              <a:t>‹#›</a:t>
            </a:fld>
            <a:endParaRPr lang="en-GB" dirty="0"/>
          </a:p>
        </p:txBody>
      </p:sp>
      <p:sp>
        <p:nvSpPr>
          <p:cNvPr id="5" name="Chart Placeholder 4"/>
          <p:cNvSpPr>
            <a:spLocks noGrp="1"/>
          </p:cNvSpPr>
          <p:nvPr>
            <p:ph type="chart" sz="quarter" idx="11" hasCustomPrompt="1"/>
          </p:nvPr>
        </p:nvSpPr>
        <p:spPr>
          <a:xfrm>
            <a:off x="457200" y="1555750"/>
            <a:ext cx="8229600" cy="4476750"/>
          </a:xfrm>
        </p:spPr>
        <p:txBody>
          <a:bodyPr lIns="72000" tIns="72000"/>
          <a:lstStyle>
            <a:lvl1pPr>
              <a:defRPr sz="1800"/>
            </a:lvl1pPr>
          </a:lstStyle>
          <a:p>
            <a:r>
              <a:rPr lang="en-GB" sz="2600" b="0" i="0" dirty="0" smtClean="0">
                <a:solidFill>
                  <a:srgbClr val="000000"/>
                </a:solidFill>
                <a:latin typeface="Lucida Grande"/>
                <a:ea typeface="Lucida Grande"/>
                <a:cs typeface="Lucida Grande"/>
              </a:rPr>
              <a:t>Custom Layout</a:t>
            </a:r>
            <a:endParaRPr lang="en-GB" dirty="0"/>
          </a:p>
        </p:txBody>
      </p:sp>
    </p:spTree>
    <p:extLst>
      <p:ext uri="{BB962C8B-B14F-4D97-AF65-F5344CB8AC3E}">
        <p14:creationId xmlns:p14="http://schemas.microsoft.com/office/powerpoint/2010/main" val="25860513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3999"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Tree>
    <p:extLst>
      <p:ext uri="{BB962C8B-B14F-4D97-AF65-F5344CB8AC3E}">
        <p14:creationId xmlns:p14="http://schemas.microsoft.com/office/powerpoint/2010/main" val="2935994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457200" y="1771375"/>
            <a:ext cx="3904974" cy="436327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Slide Number Placeholder 5"/>
          <p:cNvSpPr>
            <a:spLocks noGrp="1"/>
          </p:cNvSpPr>
          <p:nvPr>
            <p:ph type="sldNum" sz="quarter" idx="12"/>
          </p:nvPr>
        </p:nvSpPr>
        <p:spPr/>
        <p:txBody>
          <a:bodyPr/>
          <a:lstStyle/>
          <a:p>
            <a:fld id="{6B49BB3D-90E4-C946-BCF9-8FBC622A1A06}" type="slidenum">
              <a:rPr lang="en-GB" smtClean="0"/>
              <a:t>‹#›</a:t>
            </a:fld>
            <a:endParaRPr lang="en-GB"/>
          </a:p>
        </p:txBody>
      </p:sp>
      <p:sp>
        <p:nvSpPr>
          <p:cNvPr id="9" name="Content Placeholder 8"/>
          <p:cNvSpPr>
            <a:spLocks noGrp="1"/>
          </p:cNvSpPr>
          <p:nvPr>
            <p:ph sz="quarter" idx="13"/>
          </p:nvPr>
        </p:nvSpPr>
        <p:spPr>
          <a:xfrm>
            <a:off x="4660900" y="1771375"/>
            <a:ext cx="4025900" cy="4363950"/>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679487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4228802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697571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7999"/>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32728882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with pictur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0" y="5072009"/>
            <a:ext cx="9144000" cy="1785991"/>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
        <p:nvSpPr>
          <p:cNvPr id="4" name="Picture Placeholder 3"/>
          <p:cNvSpPr>
            <a:spLocks noGrp="1"/>
          </p:cNvSpPr>
          <p:nvPr>
            <p:ph type="pic" sz="quarter" idx="10"/>
          </p:nvPr>
        </p:nvSpPr>
        <p:spPr>
          <a:xfrm>
            <a:off x="-1588" y="0"/>
            <a:ext cx="9145588" cy="4090988"/>
          </a:xfrm>
          <a:solidFill>
            <a:schemeClr val="tx2">
              <a:lumMod val="25000"/>
              <a:lumOff val="75000"/>
            </a:schemeClr>
          </a:solidFill>
        </p:spPr>
        <p:txBody>
          <a:bodyPr lIns="72000" tIns="72000"/>
          <a:lstStyle/>
          <a:p>
            <a:endParaRPr lang="en-GB"/>
          </a:p>
        </p:txBody>
      </p:sp>
    </p:spTree>
    <p:extLst>
      <p:ext uri="{BB962C8B-B14F-4D97-AF65-F5344CB8AC3E}">
        <p14:creationId xmlns:p14="http://schemas.microsoft.com/office/powerpoint/2010/main" val="38281911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3129927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 name="Slide Number Placeholder 8"/>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1464984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30696"/>
            <a:ext cx="9144000" cy="9221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430696"/>
            <a:ext cx="8229600" cy="922130"/>
          </a:xfrm>
          <a:prstGeom prst="rect">
            <a:avLst/>
          </a:prstGeom>
        </p:spPr>
        <p:txBody>
          <a:bodyPr vert="horz" lIns="0" tIns="0" rIns="0" bIns="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600200"/>
            <a:ext cx="8229600" cy="4479235"/>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434412" y="6398526"/>
            <a:ext cx="432501" cy="452558"/>
          </a:xfrm>
          <a:prstGeom prst="rect">
            <a:avLst/>
          </a:prstGeom>
          <a:solidFill>
            <a:schemeClr val="accent1"/>
          </a:solidFill>
        </p:spPr>
        <p:txBody>
          <a:bodyPr vert="horz" lIns="0" tIns="0" rIns="0" bIns="0" rtlCol="0" anchor="t" anchorCtr="0"/>
          <a:lstStyle>
            <a:lvl1pPr algn="ctr">
              <a:defRPr sz="2000">
                <a:solidFill>
                  <a:schemeClr val="bg1"/>
                </a:solidFill>
              </a:defRPr>
            </a:lvl1pPr>
          </a:lstStyle>
          <a:p>
            <a:fld id="{6B49BB3D-90E4-C946-BCF9-8FBC622A1A06}" type="slidenum">
              <a:rPr lang="en-GB" smtClean="0"/>
              <a:pPr/>
              <a:t>‹#›</a:t>
            </a:fld>
            <a:endParaRPr lang="en-GB"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677744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52" r:id="rId8"/>
    <p:sldLayoutId id="2147483653" r:id="rId9"/>
    <p:sldLayoutId id="2147483654" r:id="rId10"/>
    <p:sldLayoutId id="2147483655" r:id="rId11"/>
    <p:sldLayoutId id="2147483664" r:id="rId12"/>
  </p:sldLayoutIdLst>
  <p:timing>
    <p:tnLst>
      <p:par>
        <p:cTn id="1" dur="indefinite" restart="never" nodeType="tmRoot"/>
      </p:par>
    </p:tnLst>
  </p:timing>
  <p:hf hdr="0" ftr="0" dt="0"/>
  <p:txStyles>
    <p:titleStyle>
      <a:lvl1pPr algn="l" defTabSz="457200" rtl="0" eaLnBrk="1" latinLnBrk="0" hangingPunct="1">
        <a:spcBef>
          <a:spcPct val="0"/>
        </a:spcBef>
        <a:buNone/>
        <a:defRPr sz="2200" kern="1200">
          <a:solidFill>
            <a:srgbClr val="FFFFFF"/>
          </a:solidFill>
          <a:latin typeface="+mj-lt"/>
          <a:ea typeface="+mj-ea"/>
          <a:cs typeface="+mj-cs"/>
        </a:defRPr>
      </a:lvl1pPr>
    </p:titleStyle>
    <p:bodyStyle>
      <a:lvl1pPr marL="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1430338" indent="-627063" algn="l" defTabSz="457200" rtl="0" eaLnBrk="1" latinLnBrk="0" hangingPunct="1">
        <a:spcBef>
          <a:spcPts val="1200"/>
        </a:spcBef>
        <a:buFont typeface="Arial"/>
        <a:buNone/>
        <a:defRPr sz="1400" kern="1200">
          <a:solidFill>
            <a:schemeClr val="tx1"/>
          </a:solidFill>
          <a:latin typeface="+mn-lt"/>
          <a:ea typeface="+mn-ea"/>
          <a:cs typeface="+mn-cs"/>
        </a:defRPr>
      </a:lvl2pPr>
      <a:lvl3pPr marL="1588" indent="0" algn="l" defTabSz="457200" rtl="0" eaLnBrk="1" latinLnBrk="0" hangingPunct="1">
        <a:spcBef>
          <a:spcPts val="1200"/>
        </a:spcBef>
        <a:buFont typeface="Arial"/>
        <a:buNone/>
        <a:defRPr sz="1200" kern="1200">
          <a:solidFill>
            <a:schemeClr val="tx1"/>
          </a:solidFill>
          <a:latin typeface="+mn-lt"/>
          <a:ea typeface="+mn-ea"/>
          <a:cs typeface="+mn-cs"/>
        </a:defRPr>
      </a:lvl3pPr>
      <a:lvl4pPr marL="1588" indent="0" algn="l" defTabSz="457200" rtl="0" eaLnBrk="1" latinLnBrk="0" hangingPunct="1">
        <a:spcBef>
          <a:spcPts val="1200"/>
        </a:spcBef>
        <a:buFont typeface="Arial"/>
        <a:buNone/>
        <a:defRPr sz="1200" kern="1200">
          <a:solidFill>
            <a:schemeClr val="tx1"/>
          </a:solidFill>
          <a:latin typeface="+mn-lt"/>
          <a:ea typeface="+mn-ea"/>
          <a:cs typeface="+mn-cs"/>
        </a:defRPr>
      </a:lvl4pPr>
      <a:lvl5pPr marL="1588" indent="0" algn="l" defTabSz="457200" rtl="0" eaLnBrk="1" latinLnBrk="0" hangingPunct="1">
        <a:spcBef>
          <a:spcPts val="12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452" y="415580"/>
            <a:ext cx="8530673" cy="2620209"/>
          </a:xfrm>
        </p:spPr>
        <p:txBody>
          <a:bodyPr>
            <a:normAutofit fontScale="90000"/>
          </a:bodyPr>
          <a:lstStyle/>
          <a:p>
            <a:r>
              <a:rPr lang="en-GB" dirty="0" err="1" smtClean="0">
                <a:latin typeface="Arial" charset="0"/>
                <a:ea typeface="Arial" charset="0"/>
                <a:cs typeface="Arial" charset="0"/>
              </a:rPr>
              <a:t>libInterMAC</a:t>
            </a:r>
            <a:r>
              <a:rPr lang="en-GB" dirty="0" smtClean="0">
                <a:latin typeface="Arial" charset="0"/>
                <a:ea typeface="Arial" charset="0"/>
                <a:cs typeface="Arial" charset="0"/>
              </a:rPr>
              <a:t>: Beyond Confidentiality and Integrity in Practice</a:t>
            </a:r>
            <a:br>
              <a:rPr lang="en-GB" dirty="0" smtClean="0">
                <a:latin typeface="Arial" charset="0"/>
                <a:ea typeface="Arial" charset="0"/>
                <a:cs typeface="Arial" charset="0"/>
              </a:rPr>
            </a:br>
            <a:r>
              <a:rPr lang="en-GB" dirty="0" smtClean="0">
                <a:latin typeface="Arial" charset="0"/>
                <a:ea typeface="Arial" charset="0"/>
                <a:cs typeface="Arial" charset="0"/>
              </a:rPr>
              <a:t/>
            </a:r>
            <a:br>
              <a:rPr lang="en-GB" dirty="0" smtClean="0">
                <a:latin typeface="Arial" charset="0"/>
                <a:ea typeface="Arial" charset="0"/>
                <a:cs typeface="Arial" charset="0"/>
              </a:rPr>
            </a:br>
            <a:r>
              <a:rPr lang="en-US" sz="3000" dirty="0" smtClean="0">
                <a:solidFill>
                  <a:srgbClr val="92D050"/>
                </a:solidFill>
                <a:latin typeface="Arial" charset="0"/>
                <a:ea typeface="Arial" charset="0"/>
                <a:cs typeface="Arial" charset="0"/>
              </a:rPr>
              <a:t>Torben </a:t>
            </a:r>
            <a:r>
              <a:rPr lang="en-US" sz="3000" dirty="0">
                <a:solidFill>
                  <a:srgbClr val="92D050"/>
                </a:solidFill>
                <a:latin typeface="Arial" charset="0"/>
                <a:ea typeface="Arial" charset="0"/>
                <a:cs typeface="Arial" charset="0"/>
              </a:rPr>
              <a:t>B. </a:t>
            </a:r>
            <a:r>
              <a:rPr lang="en-US" sz="3000" dirty="0" smtClean="0">
                <a:solidFill>
                  <a:srgbClr val="92D050"/>
                </a:solidFill>
                <a:latin typeface="Arial" charset="0"/>
                <a:ea typeface="Arial" charset="0"/>
                <a:cs typeface="Arial" charset="0"/>
              </a:rPr>
              <a:t>Hansen @</a:t>
            </a:r>
            <a:r>
              <a:rPr lang="en-US" sz="3000" dirty="0" err="1" smtClean="0">
                <a:solidFill>
                  <a:srgbClr val="92D050"/>
                </a:solidFill>
                <a:latin typeface="Arial" charset="0"/>
                <a:ea typeface="Arial" charset="0"/>
                <a:cs typeface="Arial" charset="0"/>
              </a:rPr>
              <a:t>n_tbh</a:t>
            </a:r>
            <a:r>
              <a:rPr lang="en-US" sz="3100" dirty="0" smtClean="0">
                <a:latin typeface="Arial" charset="0"/>
                <a:ea typeface="Arial" charset="0"/>
                <a:cs typeface="Arial" charset="0"/>
              </a:rPr>
              <a:t/>
            </a:r>
            <a:br>
              <a:rPr lang="en-US" sz="3100" dirty="0" smtClean="0">
                <a:latin typeface="Arial" charset="0"/>
                <a:ea typeface="Arial" charset="0"/>
                <a:cs typeface="Arial" charset="0"/>
              </a:rPr>
            </a:br>
            <a:r>
              <a:rPr lang="en-US" sz="3000" dirty="0" smtClean="0">
                <a:latin typeface="Arial" charset="0"/>
                <a:ea typeface="Arial" charset="0"/>
                <a:cs typeface="Arial" charset="0"/>
              </a:rPr>
              <a:t>Joint work with </a:t>
            </a:r>
            <a:br>
              <a:rPr lang="en-US" sz="3000" dirty="0" smtClean="0">
                <a:latin typeface="Arial" charset="0"/>
                <a:ea typeface="Arial" charset="0"/>
                <a:cs typeface="Arial" charset="0"/>
              </a:rPr>
            </a:br>
            <a:r>
              <a:rPr lang="en-US" sz="3000" dirty="0" smtClean="0">
                <a:latin typeface="Arial" charset="0"/>
                <a:ea typeface="Arial" charset="0"/>
                <a:cs typeface="Arial" charset="0"/>
              </a:rPr>
              <a:t>Martin R. Albrecht @</a:t>
            </a:r>
            <a:r>
              <a:rPr lang="en-US" sz="3000" dirty="0" err="1" smtClean="0">
                <a:latin typeface="Arial" charset="0"/>
                <a:ea typeface="Arial" charset="0"/>
                <a:cs typeface="Arial" charset="0"/>
              </a:rPr>
              <a:t>martinralbrecht</a:t>
            </a:r>
            <a:r>
              <a:rPr lang="en-US" sz="3000" dirty="0" smtClean="0">
                <a:latin typeface="Arial" charset="0"/>
                <a:ea typeface="Arial" charset="0"/>
                <a:cs typeface="Arial" charset="0"/>
              </a:rPr>
              <a:t/>
            </a:r>
            <a:br>
              <a:rPr lang="en-US" sz="3000" dirty="0" smtClean="0">
                <a:latin typeface="Arial" charset="0"/>
                <a:ea typeface="Arial" charset="0"/>
                <a:cs typeface="Arial" charset="0"/>
              </a:rPr>
            </a:br>
            <a:r>
              <a:rPr lang="en-US" sz="3000" dirty="0" smtClean="0">
                <a:latin typeface="Arial" charset="0"/>
                <a:ea typeface="Arial" charset="0"/>
                <a:cs typeface="Arial" charset="0"/>
              </a:rPr>
              <a:t>Kenneth G. Paterson @</a:t>
            </a:r>
            <a:r>
              <a:rPr lang="en-US" sz="3000" dirty="0" err="1" smtClean="0">
                <a:latin typeface="Arial" charset="0"/>
                <a:ea typeface="Arial" charset="0"/>
                <a:cs typeface="Arial" charset="0"/>
              </a:rPr>
              <a:t>kennyog</a:t>
            </a:r>
            <a:endParaRPr lang="en-GB" dirty="0">
              <a:latin typeface="Arial" charset="0"/>
              <a:ea typeface="Arial" charset="0"/>
              <a:cs typeface="Arial" charset="0"/>
            </a:endParaRPr>
          </a:p>
        </p:txBody>
      </p:sp>
      <p:sp>
        <p:nvSpPr>
          <p:cNvPr id="3" name="Subtitle 2"/>
          <p:cNvSpPr>
            <a:spLocks noGrp="1"/>
          </p:cNvSpPr>
          <p:nvPr>
            <p:ph type="subTitle" idx="1"/>
          </p:nvPr>
        </p:nvSpPr>
        <p:spPr>
          <a:xfrm>
            <a:off x="127552" y="4777618"/>
            <a:ext cx="5487504" cy="768684"/>
          </a:xfrm>
        </p:spPr>
        <p:txBody>
          <a:bodyPr>
            <a:normAutofit fontScale="62500" lnSpcReduction="20000"/>
          </a:bodyPr>
          <a:lstStyle/>
          <a:p>
            <a:r>
              <a:rPr lang="en-GB" sz="3200" dirty="0" smtClean="0">
                <a:latin typeface="Arial" charset="0"/>
                <a:ea typeface="Arial" charset="0"/>
                <a:cs typeface="Arial" charset="0"/>
              </a:rPr>
              <a:t>Information Security Group</a:t>
            </a:r>
          </a:p>
          <a:p>
            <a:r>
              <a:rPr lang="en-GB" sz="3200" dirty="0" smtClean="0">
                <a:latin typeface="Arial" charset="0"/>
                <a:ea typeface="Arial" charset="0"/>
                <a:cs typeface="Arial" charset="0"/>
              </a:rPr>
              <a:t>Centre for Doctoral Training in Cyber Security</a:t>
            </a:r>
          </a:p>
        </p:txBody>
      </p:sp>
      <p:sp>
        <p:nvSpPr>
          <p:cNvPr id="4" name="TextBox 3"/>
          <p:cNvSpPr txBox="1"/>
          <p:nvPr/>
        </p:nvSpPr>
        <p:spPr>
          <a:xfrm>
            <a:off x="470452" y="6279920"/>
            <a:ext cx="3958673" cy="369332"/>
          </a:xfrm>
          <a:prstGeom prst="rect">
            <a:avLst/>
          </a:prstGeom>
          <a:noFill/>
        </p:spPr>
        <p:txBody>
          <a:bodyPr wrap="square" rtlCol="0">
            <a:spAutoFit/>
          </a:bodyPr>
          <a:lstStyle/>
          <a:p>
            <a:r>
              <a:rPr lang="en-US" dirty="0" smtClean="0">
                <a:solidFill>
                  <a:schemeClr val="accent1"/>
                </a:solidFill>
                <a:latin typeface="Arial" charset="0"/>
                <a:ea typeface="Arial" charset="0"/>
                <a:cs typeface="Arial" charset="0"/>
              </a:rPr>
              <a:t>FSE 2019 March 28</a:t>
            </a:r>
            <a:r>
              <a:rPr lang="en-US" baseline="30000" dirty="0" smtClean="0">
                <a:solidFill>
                  <a:schemeClr val="accent1"/>
                </a:solidFill>
                <a:latin typeface="Arial" charset="0"/>
                <a:ea typeface="Arial" charset="0"/>
                <a:cs typeface="Arial" charset="0"/>
              </a:rPr>
              <a:t>th</a:t>
            </a:r>
            <a:r>
              <a:rPr lang="en-US" dirty="0" smtClean="0">
                <a:solidFill>
                  <a:schemeClr val="accent1"/>
                </a:solidFill>
                <a:latin typeface="Arial" charset="0"/>
                <a:ea typeface="Arial" charset="0"/>
                <a:cs typeface="Arial" charset="0"/>
              </a:rPr>
              <a:t> </a:t>
            </a:r>
            <a:endParaRPr lang="en-US" dirty="0">
              <a:solidFill>
                <a:schemeClr val="accent1"/>
              </a:solidFill>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239" y="4710528"/>
            <a:ext cx="1204927" cy="768684"/>
          </a:xfrm>
          <a:prstGeom prst="rect">
            <a:avLst/>
          </a:prstGeom>
        </p:spPr>
      </p:pic>
    </p:spTree>
    <p:extLst>
      <p:ext uri="{BB962C8B-B14F-4D97-AF65-F5344CB8AC3E}">
        <p14:creationId xmlns:p14="http://schemas.microsoft.com/office/powerpoint/2010/main" val="2668256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7176" y="1434308"/>
            <a:ext cx="28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525794" y="1389600"/>
            <a:ext cx="639097" cy="455980"/>
          </a:xfrm>
          <a:prstGeom prst="rect">
            <a:avLst/>
          </a:prstGeom>
          <a:noFill/>
          <a:ln w="50800">
            <a:solidFill>
              <a:srgbClr val="FF0000"/>
            </a:solidFill>
          </a:ln>
        </p:spPr>
        <p:txBody>
          <a:bodyPr wrap="square" rtlCol="0">
            <a:spAutoFit/>
          </a:bodyPr>
          <a:lstStyle/>
          <a:p>
            <a:endParaRPr lang="en-US"/>
          </a:p>
        </p:txBody>
      </p:sp>
      <p:cxnSp>
        <p:nvCxnSpPr>
          <p:cNvPr id="5" name="Straight Connector 4"/>
          <p:cNvCxnSpPr/>
          <p:nvPr/>
        </p:nvCxnSpPr>
        <p:spPr>
          <a:xfrm>
            <a:off x="2827176" y="2162973"/>
            <a:ext cx="324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82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73439"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87176" y="1981285"/>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90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791138"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887512"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983886"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871138"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sp>
        <p:nvSpPr>
          <p:cNvPr id="22" name="Rectangle 21"/>
          <p:cNvSpPr/>
          <p:nvPr/>
        </p:nvSpPr>
        <p:spPr>
          <a:xfrm>
            <a:off x="4967512"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cxnSp>
        <p:nvCxnSpPr>
          <p:cNvPr id="27" name="Straight Arrow Connector 26"/>
          <p:cNvCxnSpPr/>
          <p:nvPr/>
        </p:nvCxnSpPr>
        <p:spPr>
          <a:xfrm>
            <a:off x="2486209"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486209"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764389" y="4066579"/>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 name="Rectangle 45"/>
          <p:cNvSpPr/>
          <p:nvPr/>
        </p:nvSpPr>
        <p:spPr>
          <a:xfrm>
            <a:off x="3027989" y="4066579"/>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01" name="Straight Arrow Connector 100"/>
          <p:cNvCxnSpPr/>
          <p:nvPr/>
        </p:nvCxnSpPr>
        <p:spPr>
          <a:xfrm>
            <a:off x="4609332"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4609332"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3887512" y="4066579"/>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1" name="Rectangle 110"/>
          <p:cNvSpPr/>
          <p:nvPr/>
        </p:nvSpPr>
        <p:spPr>
          <a:xfrm>
            <a:off x="5151112" y="4066579"/>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16" name="Straight Arrow Connector 115"/>
          <p:cNvCxnSpPr/>
          <p:nvPr/>
        </p:nvCxnSpPr>
        <p:spPr>
          <a:xfrm>
            <a:off x="6705706"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6705706"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5" name="Rectangle 124"/>
          <p:cNvSpPr/>
          <p:nvPr/>
        </p:nvSpPr>
        <p:spPr>
          <a:xfrm>
            <a:off x="5983886" y="4066579"/>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6" name="Rectangle 125"/>
          <p:cNvSpPr/>
          <p:nvPr/>
        </p:nvSpPr>
        <p:spPr>
          <a:xfrm>
            <a:off x="7247486" y="4066579"/>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1" name="Rectangle 130"/>
          <p:cNvSpPr/>
          <p:nvPr/>
        </p:nvSpPr>
        <p:spPr>
          <a:xfrm>
            <a:off x="2447884" y="4801559"/>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2" name="Rectangle 131"/>
          <p:cNvSpPr/>
          <p:nvPr/>
        </p:nvSpPr>
        <p:spPr>
          <a:xfrm>
            <a:off x="3707884" y="4801559"/>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3" name="Rectangle 132"/>
          <p:cNvSpPr/>
          <p:nvPr/>
        </p:nvSpPr>
        <p:spPr>
          <a:xfrm>
            <a:off x="3887512" y="4801559"/>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4" name="Rectangle 133"/>
          <p:cNvSpPr/>
          <p:nvPr/>
        </p:nvSpPr>
        <p:spPr>
          <a:xfrm>
            <a:off x="5151112" y="4801559"/>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5" name="Rectangle 134"/>
          <p:cNvSpPr/>
          <p:nvPr/>
        </p:nvSpPr>
        <p:spPr>
          <a:xfrm>
            <a:off x="5331112" y="4801559"/>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6" name="Rectangle 135"/>
          <p:cNvSpPr/>
          <p:nvPr/>
        </p:nvSpPr>
        <p:spPr>
          <a:xfrm>
            <a:off x="6591484" y="4801559"/>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8" name="TextBox 137"/>
          <p:cNvSpPr txBox="1"/>
          <p:nvPr/>
        </p:nvSpPr>
        <p:spPr>
          <a:xfrm>
            <a:off x="2394389" y="436833"/>
            <a:ext cx="3680816" cy="523220"/>
          </a:xfrm>
          <a:prstGeom prst="rect">
            <a:avLst/>
          </a:prstGeom>
          <a:noFill/>
        </p:spPr>
        <p:txBody>
          <a:bodyPr wrap="none" rtlCol="0">
            <a:spAutoFit/>
          </a:bodyPr>
          <a:lstStyle/>
          <a:p>
            <a:r>
              <a:rPr lang="en-US" sz="2800" b="1" dirty="0" err="1" smtClean="0">
                <a:latin typeface="Arial" charset="0"/>
                <a:ea typeface="Arial" charset="0"/>
                <a:cs typeface="Arial" charset="0"/>
              </a:rPr>
              <a:t>InterMAC</a:t>
            </a:r>
            <a:r>
              <a:rPr lang="en-US" sz="2800" b="1" dirty="0" smtClean="0">
                <a:latin typeface="Arial" charset="0"/>
                <a:ea typeface="Arial" charset="0"/>
                <a:cs typeface="Arial" charset="0"/>
              </a:rPr>
              <a:t> in practice</a:t>
            </a:r>
            <a:endParaRPr lang="en-US" sz="2800" b="1" dirty="0">
              <a:latin typeface="Arial" charset="0"/>
              <a:ea typeface="Arial" charset="0"/>
              <a:cs typeface="Arial" charset="0"/>
            </a:endParaRPr>
          </a:p>
        </p:txBody>
      </p:sp>
      <p:sp>
        <p:nvSpPr>
          <p:cNvPr id="73" name="Rectangle 72"/>
          <p:cNvSpPr/>
          <p:nvPr/>
        </p:nvSpPr>
        <p:spPr>
          <a:xfrm>
            <a:off x="5706000" y="1432800"/>
            <a:ext cx="360000" cy="360000"/>
          </a:xfrm>
          <a:prstGeom prst="rect">
            <a:avLst/>
          </a:prstGeom>
          <a:solidFill>
            <a:srgbClr val="FFFF00"/>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312568" y="1338113"/>
            <a:ext cx="434739" cy="2556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a:spLocks/>
          </p:cNvSpPr>
          <p:nvPr/>
        </p:nvSpPr>
        <p:spPr>
          <a:xfrm>
            <a:off x="544691" y="3314903"/>
            <a:ext cx="1376712" cy="415498"/>
          </a:xfrm>
          <a:prstGeom prst="rect">
            <a:avLst/>
          </a:prstGeom>
          <a:noFill/>
        </p:spPr>
        <p:txBody>
          <a:bodyPr wrap="square" rtlCol="0">
            <a:spAutoFit/>
          </a:bodyPr>
          <a:lstStyle/>
          <a:p>
            <a:r>
              <a:rPr lang="en-US" sz="1050" b="1" dirty="0" smtClean="0">
                <a:latin typeface="Arial" charset="0"/>
                <a:ea typeface="Arial" charset="0"/>
                <a:cs typeface="Arial" charset="0"/>
              </a:rPr>
              <a:t>Chunk counter:</a:t>
            </a:r>
          </a:p>
          <a:p>
            <a:r>
              <a:rPr lang="en-US" sz="1050" b="1" dirty="0" smtClean="0">
                <a:latin typeface="Arial" charset="0"/>
                <a:ea typeface="Arial" charset="0"/>
                <a:cs typeface="Arial" charset="0"/>
              </a:rPr>
              <a:t>Message counter:</a:t>
            </a:r>
            <a:endParaRPr lang="en-US" sz="1050" b="1" dirty="0">
              <a:latin typeface="Arial" charset="0"/>
              <a:ea typeface="Arial" charset="0"/>
              <a:cs typeface="Arial" charset="0"/>
            </a:endParaRPr>
          </a:p>
        </p:txBody>
      </p:sp>
      <p:sp>
        <p:nvSpPr>
          <p:cNvPr id="49" name="Rectangle 48"/>
          <p:cNvSpPr>
            <a:spLocks/>
          </p:cNvSpPr>
          <p:nvPr/>
        </p:nvSpPr>
        <p:spPr>
          <a:xfrm>
            <a:off x="1891855" y="3418279"/>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a:spLocks/>
          </p:cNvSpPr>
          <p:nvPr/>
        </p:nvSpPr>
        <p:spPr>
          <a:xfrm>
            <a:off x="1846662" y="3350776"/>
            <a:ext cx="197983" cy="246221"/>
          </a:xfrm>
          <a:prstGeom prst="rect">
            <a:avLst/>
          </a:prstGeom>
          <a:noFill/>
        </p:spPr>
        <p:txBody>
          <a:bodyPr wrap="square" rtlCol="0">
            <a:spAutoFit/>
          </a:bodyPr>
          <a:lstStyle/>
          <a:p>
            <a:r>
              <a:rPr lang="en-US" sz="1000" dirty="0" smtClean="0"/>
              <a:t>0</a:t>
            </a:r>
            <a:endParaRPr lang="en-US" sz="1000" dirty="0"/>
          </a:p>
        </p:txBody>
      </p:sp>
      <p:sp>
        <p:nvSpPr>
          <p:cNvPr id="51" name="Rectangle 50"/>
          <p:cNvSpPr>
            <a:spLocks/>
          </p:cNvSpPr>
          <p:nvPr/>
        </p:nvSpPr>
        <p:spPr>
          <a:xfrm>
            <a:off x="1891855" y="3546308"/>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a:spLocks/>
          </p:cNvSpPr>
          <p:nvPr/>
        </p:nvSpPr>
        <p:spPr>
          <a:xfrm>
            <a:off x="1846662" y="3478805"/>
            <a:ext cx="197983" cy="246221"/>
          </a:xfrm>
          <a:prstGeom prst="rect">
            <a:avLst/>
          </a:prstGeom>
          <a:noFill/>
        </p:spPr>
        <p:txBody>
          <a:bodyPr wrap="square" rtlCol="0">
            <a:spAutoFit/>
          </a:bodyPr>
          <a:lstStyle/>
          <a:p>
            <a:r>
              <a:rPr lang="en-US" sz="1000" dirty="0"/>
              <a:t>c</a:t>
            </a:r>
          </a:p>
        </p:txBody>
      </p:sp>
      <p:cxnSp>
        <p:nvCxnSpPr>
          <p:cNvPr id="53" name="Straight Arrow Connector 52"/>
          <p:cNvCxnSpPr>
            <a:cxnSpLocks/>
          </p:cNvCxnSpPr>
          <p:nvPr/>
        </p:nvCxnSpPr>
        <p:spPr>
          <a:xfrm>
            <a:off x="2044648" y="3482007"/>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cxnSpLocks/>
          </p:cNvCxnSpPr>
          <p:nvPr/>
        </p:nvCxnSpPr>
        <p:spPr>
          <a:xfrm>
            <a:off x="2044645" y="3610036"/>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flipV="1">
            <a:off x="3121200" y="3545736"/>
            <a:ext cx="0" cy="421200"/>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869200" y="3545736"/>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Rectangle 57"/>
          <p:cNvSpPr>
            <a:spLocks/>
          </p:cNvSpPr>
          <p:nvPr/>
        </p:nvSpPr>
        <p:spPr>
          <a:xfrm>
            <a:off x="4005896" y="3418279"/>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p:cNvSpPr txBox="1">
            <a:spLocks/>
          </p:cNvSpPr>
          <p:nvPr/>
        </p:nvSpPr>
        <p:spPr>
          <a:xfrm>
            <a:off x="3960703" y="3350776"/>
            <a:ext cx="197983" cy="246221"/>
          </a:xfrm>
          <a:prstGeom prst="rect">
            <a:avLst/>
          </a:prstGeom>
          <a:noFill/>
        </p:spPr>
        <p:txBody>
          <a:bodyPr wrap="square" rtlCol="0">
            <a:spAutoFit/>
          </a:bodyPr>
          <a:lstStyle/>
          <a:p>
            <a:r>
              <a:rPr lang="en-US" sz="1000" dirty="0"/>
              <a:t>1</a:t>
            </a:r>
          </a:p>
        </p:txBody>
      </p:sp>
      <p:sp>
        <p:nvSpPr>
          <p:cNvPr id="60" name="Rectangle 59"/>
          <p:cNvSpPr>
            <a:spLocks/>
          </p:cNvSpPr>
          <p:nvPr/>
        </p:nvSpPr>
        <p:spPr>
          <a:xfrm>
            <a:off x="4005896" y="3546308"/>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a:spLocks/>
          </p:cNvSpPr>
          <p:nvPr/>
        </p:nvSpPr>
        <p:spPr>
          <a:xfrm>
            <a:off x="3960703" y="3478805"/>
            <a:ext cx="197983" cy="246221"/>
          </a:xfrm>
          <a:prstGeom prst="rect">
            <a:avLst/>
          </a:prstGeom>
          <a:noFill/>
        </p:spPr>
        <p:txBody>
          <a:bodyPr wrap="square" rtlCol="0">
            <a:spAutoFit/>
          </a:bodyPr>
          <a:lstStyle/>
          <a:p>
            <a:r>
              <a:rPr lang="en-US" sz="1000" dirty="0"/>
              <a:t>c</a:t>
            </a:r>
          </a:p>
        </p:txBody>
      </p:sp>
      <p:cxnSp>
        <p:nvCxnSpPr>
          <p:cNvPr id="62" name="Straight Arrow Connector 61"/>
          <p:cNvCxnSpPr>
            <a:cxnSpLocks/>
          </p:cNvCxnSpPr>
          <p:nvPr/>
        </p:nvCxnSpPr>
        <p:spPr>
          <a:xfrm>
            <a:off x="4158689" y="3482007"/>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cxnSpLocks/>
          </p:cNvCxnSpPr>
          <p:nvPr/>
        </p:nvCxnSpPr>
        <p:spPr>
          <a:xfrm>
            <a:off x="4158686" y="3610036"/>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flipV="1">
            <a:off x="5220124" y="3545736"/>
            <a:ext cx="0" cy="421200"/>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968124" y="3545736"/>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Rectangle 65"/>
          <p:cNvSpPr>
            <a:spLocks/>
          </p:cNvSpPr>
          <p:nvPr/>
        </p:nvSpPr>
        <p:spPr>
          <a:xfrm>
            <a:off x="6104820" y="3411361"/>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TextBox 66"/>
          <p:cNvSpPr txBox="1">
            <a:spLocks/>
          </p:cNvSpPr>
          <p:nvPr/>
        </p:nvSpPr>
        <p:spPr>
          <a:xfrm>
            <a:off x="6059627" y="3343858"/>
            <a:ext cx="197983" cy="246221"/>
          </a:xfrm>
          <a:prstGeom prst="rect">
            <a:avLst/>
          </a:prstGeom>
          <a:noFill/>
        </p:spPr>
        <p:txBody>
          <a:bodyPr wrap="square" rtlCol="0">
            <a:spAutoFit/>
          </a:bodyPr>
          <a:lstStyle/>
          <a:p>
            <a:r>
              <a:rPr lang="en-US" sz="1000" dirty="0"/>
              <a:t>2</a:t>
            </a:r>
          </a:p>
        </p:txBody>
      </p:sp>
      <p:sp>
        <p:nvSpPr>
          <p:cNvPr id="68" name="Rectangle 67"/>
          <p:cNvSpPr>
            <a:spLocks/>
          </p:cNvSpPr>
          <p:nvPr/>
        </p:nvSpPr>
        <p:spPr>
          <a:xfrm>
            <a:off x="6104820" y="3539390"/>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a:spLocks/>
          </p:cNvSpPr>
          <p:nvPr/>
        </p:nvSpPr>
        <p:spPr>
          <a:xfrm>
            <a:off x="6059627" y="3471887"/>
            <a:ext cx="197983" cy="246221"/>
          </a:xfrm>
          <a:prstGeom prst="rect">
            <a:avLst/>
          </a:prstGeom>
          <a:noFill/>
        </p:spPr>
        <p:txBody>
          <a:bodyPr wrap="square" rtlCol="0">
            <a:spAutoFit/>
          </a:bodyPr>
          <a:lstStyle/>
          <a:p>
            <a:r>
              <a:rPr lang="en-US" sz="1000" dirty="0"/>
              <a:t>c</a:t>
            </a:r>
          </a:p>
        </p:txBody>
      </p:sp>
      <p:cxnSp>
        <p:nvCxnSpPr>
          <p:cNvPr id="70" name="Straight Arrow Connector 69"/>
          <p:cNvCxnSpPr>
            <a:cxnSpLocks/>
          </p:cNvCxnSpPr>
          <p:nvPr/>
        </p:nvCxnSpPr>
        <p:spPr>
          <a:xfrm>
            <a:off x="6257613" y="3475089"/>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cxnSpLocks/>
          </p:cNvCxnSpPr>
          <p:nvPr/>
        </p:nvCxnSpPr>
        <p:spPr>
          <a:xfrm>
            <a:off x="6257610" y="3603118"/>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flipV="1">
            <a:off x="7319048" y="3538818"/>
            <a:ext cx="0" cy="421200"/>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067048" y="3538818"/>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7" name="Text Box 35"/>
          <p:cNvSpPr txBox="1">
            <a:spLocks noChangeArrowheads="1"/>
          </p:cNvSpPr>
          <p:nvPr/>
        </p:nvSpPr>
        <p:spPr bwMode="auto">
          <a:xfrm>
            <a:off x="109714" y="4678960"/>
            <a:ext cx="1782141" cy="707886"/>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Nonce-based</a:t>
            </a:r>
          </a:p>
          <a:p>
            <a:pPr algn="ctr">
              <a:defRPr/>
            </a:pPr>
            <a:r>
              <a:rPr lang="en-US" sz="2000" b="0" dirty="0" smtClean="0">
                <a:latin typeface="Arial" charset="0"/>
                <a:ea typeface="Arial" charset="0"/>
                <a:cs typeface="Arial" charset="0"/>
                <a:sym typeface="Symbol" charset="0"/>
              </a:rPr>
              <a:t>AE</a:t>
            </a:r>
          </a:p>
        </p:txBody>
      </p:sp>
      <p:sp>
        <p:nvSpPr>
          <p:cNvPr id="79" name="Rectangle 78"/>
          <p:cNvSpPr/>
          <p:nvPr/>
        </p:nvSpPr>
        <p:spPr>
          <a:xfrm>
            <a:off x="7063886"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t</a:t>
            </a:r>
            <a:endParaRPr lang="en-US" dirty="0">
              <a:latin typeface="Arial" charset="0"/>
              <a:ea typeface="Arial" charset="0"/>
              <a:cs typeface="Arial" charset="0"/>
            </a:endParaRPr>
          </a:p>
        </p:txBody>
      </p:sp>
      <p:sp>
        <p:nvSpPr>
          <p:cNvPr id="21" name="Rectangle 20"/>
          <p:cNvSpPr/>
          <p:nvPr/>
        </p:nvSpPr>
        <p:spPr>
          <a:xfrm>
            <a:off x="619432" y="3333057"/>
            <a:ext cx="1560461" cy="391969"/>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935678" y="3358138"/>
            <a:ext cx="363076" cy="36688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6034601" y="3358383"/>
            <a:ext cx="363076" cy="36688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216190" y="4689914"/>
            <a:ext cx="769647" cy="342989"/>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2562106" y="5321081"/>
            <a:ext cx="4019788" cy="1413069"/>
          </a:xfrm>
          <a:prstGeom prst="ellipse">
            <a:avLst/>
          </a:prstGeom>
          <a:solidFill>
            <a:schemeClr val="accent6">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We prove “</a:t>
            </a:r>
            <a:r>
              <a:rPr lang="en-US" sz="2000" dirty="0" err="1" smtClean="0">
                <a:solidFill>
                  <a:schemeClr val="tx1"/>
                </a:solidFill>
                <a:latin typeface="Arial" charset="0"/>
                <a:ea typeface="Arial" charset="0"/>
                <a:cs typeface="Arial" charset="0"/>
              </a:rPr>
              <a:t>InterMAC</a:t>
            </a:r>
            <a:r>
              <a:rPr lang="en-US" sz="2000" dirty="0" smtClean="0">
                <a:solidFill>
                  <a:schemeClr val="tx1"/>
                </a:solidFill>
                <a:latin typeface="Arial" charset="0"/>
                <a:ea typeface="Arial" charset="0"/>
                <a:cs typeface="Arial" charset="0"/>
              </a:rPr>
              <a:t> in practice” achieves BH and </a:t>
            </a:r>
            <a:r>
              <a:rPr lang="en-US" sz="2000" dirty="0" err="1" smtClean="0">
                <a:solidFill>
                  <a:schemeClr val="tx1"/>
                </a:solidFill>
                <a:latin typeface="Arial" charset="0"/>
                <a:ea typeface="Arial" charset="0"/>
                <a:cs typeface="Arial" charset="0"/>
              </a:rPr>
              <a:t>DoS</a:t>
            </a:r>
            <a:endParaRPr lang="en-US" sz="2000" dirty="0">
              <a:solidFill>
                <a:schemeClr val="tx1"/>
              </a:solidFill>
              <a:latin typeface="Arial" charset="0"/>
              <a:ea typeface="Arial" charset="0"/>
              <a:cs typeface="Arial" charset="0"/>
            </a:endParaRPr>
          </a:p>
        </p:txBody>
      </p:sp>
      <p:sp>
        <p:nvSpPr>
          <p:cNvPr id="94" name="TextBox 93"/>
          <p:cNvSpPr txBox="1"/>
          <p:nvPr/>
        </p:nvSpPr>
        <p:spPr>
          <a:xfrm>
            <a:off x="3194419" y="1829488"/>
            <a:ext cx="351378" cy="369332"/>
          </a:xfrm>
          <a:prstGeom prst="rect">
            <a:avLst/>
          </a:prstGeom>
          <a:noFill/>
        </p:spPr>
        <p:txBody>
          <a:bodyPr wrap="none" rtlCol="0">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95" name="Rectangle 94"/>
          <p:cNvSpPr/>
          <p:nvPr/>
        </p:nvSpPr>
        <p:spPr>
          <a:xfrm>
            <a:off x="4274419" y="1829707"/>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96" name="Rectangle 95"/>
          <p:cNvSpPr/>
          <p:nvPr/>
        </p:nvSpPr>
        <p:spPr>
          <a:xfrm>
            <a:off x="5355912" y="1829488"/>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97" name="Rectangle 96"/>
          <p:cNvSpPr/>
          <p:nvPr/>
        </p:nvSpPr>
        <p:spPr>
          <a:xfrm>
            <a:off x="2181600" y="3358800"/>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98" name="Rectangle 97"/>
          <p:cNvSpPr/>
          <p:nvPr/>
        </p:nvSpPr>
        <p:spPr>
          <a:xfrm>
            <a:off x="43020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99" name="Rectangle 98"/>
          <p:cNvSpPr/>
          <p:nvPr/>
        </p:nvSpPr>
        <p:spPr>
          <a:xfrm>
            <a:off x="64008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103" name="Rectangle 102"/>
          <p:cNvSpPr/>
          <p:nvPr/>
        </p:nvSpPr>
        <p:spPr>
          <a:xfrm>
            <a:off x="6613886" y="860214"/>
            <a:ext cx="90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7063886" y="860214"/>
            <a:ext cx="0" cy="360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15" name="Text Box 35"/>
          <p:cNvSpPr txBox="1">
            <a:spLocks noChangeArrowheads="1"/>
          </p:cNvSpPr>
          <p:nvPr/>
        </p:nvSpPr>
        <p:spPr bwMode="auto">
          <a:xfrm>
            <a:off x="6770946" y="1814138"/>
            <a:ext cx="2092563" cy="707886"/>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r>
              <a:rPr lang="en-US" sz="2000" b="0" dirty="0" smtClean="0">
                <a:latin typeface="Arial" charset="0"/>
                <a:ea typeface="Arial" charset="0"/>
                <a:cs typeface="Arial" charset="0"/>
              </a:rPr>
              <a:t>t=1 </a:t>
            </a:r>
            <a:r>
              <a:rPr lang="en-US" sz="2000" b="0" dirty="0">
                <a:latin typeface="Arial" charset="0"/>
                <a:ea typeface="Arial" charset="0"/>
                <a:cs typeface="Arial" charset="0"/>
              </a:rPr>
              <a:t>: no padding</a:t>
            </a:r>
          </a:p>
          <a:p>
            <a:r>
              <a:rPr lang="en-US" sz="2000" b="0" dirty="0" smtClean="0">
                <a:latin typeface="Arial" charset="0"/>
                <a:ea typeface="Arial" charset="0"/>
                <a:cs typeface="Arial" charset="0"/>
              </a:rPr>
              <a:t>t=2 </a:t>
            </a:r>
            <a:r>
              <a:rPr lang="en-US" sz="2000" b="0" dirty="0">
                <a:latin typeface="Arial" charset="0"/>
                <a:ea typeface="Arial" charset="0"/>
                <a:cs typeface="Arial" charset="0"/>
              </a:rPr>
              <a:t>: padding</a:t>
            </a:r>
          </a:p>
        </p:txBody>
      </p:sp>
      <p:sp>
        <p:nvSpPr>
          <p:cNvPr id="83" name="TextBox 82"/>
          <p:cNvSpPr txBox="1"/>
          <p:nvPr/>
        </p:nvSpPr>
        <p:spPr>
          <a:xfrm>
            <a:off x="7020212" y="855925"/>
            <a:ext cx="556563" cy="369332"/>
          </a:xfrm>
          <a:prstGeom prst="rect">
            <a:avLst/>
          </a:prstGeom>
          <a:noFill/>
        </p:spPr>
        <p:txBody>
          <a:bodyPr wrap="none" rtlCol="0">
            <a:spAutoFit/>
          </a:bodyPr>
          <a:lstStyle/>
          <a:p>
            <a:r>
              <a:rPr lang="en-US" dirty="0" smtClean="0">
                <a:latin typeface="Arial" charset="0"/>
                <a:ea typeface="Arial" charset="0"/>
                <a:cs typeface="Arial" charset="0"/>
              </a:rPr>
              <a:t>0x0</a:t>
            </a:r>
            <a:endParaRPr lang="en-US" dirty="0">
              <a:latin typeface="Arial" charset="0"/>
              <a:ea typeface="Arial" charset="0"/>
              <a:cs typeface="Arial" charset="0"/>
            </a:endParaRPr>
          </a:p>
        </p:txBody>
      </p:sp>
      <p:sp>
        <p:nvSpPr>
          <p:cNvPr id="86" name="Rectangle 85"/>
          <p:cNvSpPr/>
          <p:nvPr/>
        </p:nvSpPr>
        <p:spPr>
          <a:xfrm>
            <a:off x="7513886" y="859616"/>
            <a:ext cx="1350000" cy="360000"/>
          </a:xfrm>
          <a:prstGeom prst="rect">
            <a:avLst/>
          </a:prstGeom>
          <a:solidFill>
            <a:srgbClr val="FFFF00"/>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7466618" y="853404"/>
            <a:ext cx="556563" cy="369332"/>
          </a:xfrm>
          <a:prstGeom prst="rect">
            <a:avLst/>
          </a:prstGeom>
          <a:noFill/>
        </p:spPr>
        <p:txBody>
          <a:bodyPr wrap="none" rtlCol="0">
            <a:spAutoFit/>
          </a:bodyPr>
          <a:lstStyle/>
          <a:p>
            <a:r>
              <a:rPr lang="en-US" dirty="0" smtClean="0">
                <a:latin typeface="Arial" charset="0"/>
                <a:ea typeface="Arial" charset="0"/>
                <a:cs typeface="Arial" charset="0"/>
              </a:rPr>
              <a:t>0x1</a:t>
            </a:r>
            <a:endParaRPr lang="en-US" dirty="0">
              <a:latin typeface="Arial" charset="0"/>
              <a:ea typeface="Arial" charset="0"/>
              <a:cs typeface="Arial" charset="0"/>
            </a:endParaRPr>
          </a:p>
        </p:txBody>
      </p:sp>
      <p:cxnSp>
        <p:nvCxnSpPr>
          <p:cNvPr id="89" name="Straight Connector 88"/>
          <p:cNvCxnSpPr/>
          <p:nvPr/>
        </p:nvCxnSpPr>
        <p:spPr>
          <a:xfrm>
            <a:off x="7963886" y="853405"/>
            <a:ext cx="0" cy="360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7920212" y="849116"/>
            <a:ext cx="556563" cy="369332"/>
          </a:xfrm>
          <a:prstGeom prst="rect">
            <a:avLst/>
          </a:prstGeom>
          <a:noFill/>
        </p:spPr>
        <p:txBody>
          <a:bodyPr wrap="none" rtlCol="0">
            <a:spAutoFit/>
          </a:bodyPr>
          <a:lstStyle/>
          <a:p>
            <a:r>
              <a:rPr lang="en-US" dirty="0" smtClean="0">
                <a:latin typeface="Arial" charset="0"/>
                <a:ea typeface="Arial" charset="0"/>
                <a:cs typeface="Arial" charset="0"/>
              </a:rPr>
              <a:t>0x1</a:t>
            </a:r>
            <a:endParaRPr lang="en-US" dirty="0">
              <a:latin typeface="Arial" charset="0"/>
              <a:ea typeface="Arial" charset="0"/>
              <a:cs typeface="Arial" charset="0"/>
            </a:endParaRPr>
          </a:p>
        </p:txBody>
      </p:sp>
      <p:cxnSp>
        <p:nvCxnSpPr>
          <p:cNvPr id="91" name="Straight Connector 90"/>
          <p:cNvCxnSpPr/>
          <p:nvPr/>
        </p:nvCxnSpPr>
        <p:spPr>
          <a:xfrm>
            <a:off x="8415588" y="859264"/>
            <a:ext cx="0" cy="360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8373806" y="849116"/>
            <a:ext cx="556563" cy="369332"/>
          </a:xfrm>
          <a:prstGeom prst="rect">
            <a:avLst/>
          </a:prstGeom>
          <a:noFill/>
        </p:spPr>
        <p:txBody>
          <a:bodyPr wrap="none" rtlCol="0">
            <a:spAutoFit/>
          </a:bodyPr>
          <a:lstStyle/>
          <a:p>
            <a:r>
              <a:rPr lang="en-US" dirty="0" smtClean="0">
                <a:latin typeface="Arial" charset="0"/>
                <a:ea typeface="Arial" charset="0"/>
                <a:cs typeface="Arial" charset="0"/>
              </a:rPr>
              <a:t>0x1</a:t>
            </a:r>
            <a:endParaRPr lang="en-US" dirty="0">
              <a:latin typeface="Arial" charset="0"/>
              <a:ea typeface="Arial" charset="0"/>
              <a:cs typeface="Arial" charset="0"/>
            </a:endParaRPr>
          </a:p>
        </p:txBody>
      </p:sp>
    </p:spTree>
    <p:extLst>
      <p:ext uri="{BB962C8B-B14F-4D97-AF65-F5344CB8AC3E}">
        <p14:creationId xmlns:p14="http://schemas.microsoft.com/office/powerpoint/2010/main" val="15171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2" grpId="0" animBg="1"/>
      <p:bldP spid="93" grpId="0" animBg="1"/>
      <p:bldP spid="84"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071" y="225576"/>
            <a:ext cx="2201244" cy="523220"/>
          </a:xfrm>
          <a:prstGeom prst="rect">
            <a:avLst/>
          </a:prstGeom>
          <a:noFill/>
        </p:spPr>
        <p:txBody>
          <a:bodyPr wrap="none" rtlCol="0">
            <a:spAutoFit/>
          </a:bodyPr>
          <a:lstStyle/>
          <a:p>
            <a:r>
              <a:rPr lang="en-US" sz="2800" b="1" dirty="0" err="1" smtClean="0">
                <a:latin typeface="Arial" charset="0"/>
                <a:ea typeface="Arial" charset="0"/>
                <a:cs typeface="Arial" charset="0"/>
              </a:rPr>
              <a:t>libInterMAC</a:t>
            </a:r>
            <a:endParaRPr lang="en-US" sz="2800" b="1" dirty="0">
              <a:latin typeface="Arial" charset="0"/>
              <a:ea typeface="Arial" charset="0"/>
              <a:cs typeface="Arial" charset="0"/>
            </a:endParaRPr>
          </a:p>
        </p:txBody>
      </p:sp>
      <p:sp>
        <p:nvSpPr>
          <p:cNvPr id="11" name="Text Box 35"/>
          <p:cNvSpPr txBox="1">
            <a:spLocks noChangeArrowheads="1"/>
          </p:cNvSpPr>
          <p:nvPr/>
        </p:nvSpPr>
        <p:spPr bwMode="auto">
          <a:xfrm>
            <a:off x="1016346" y="1245038"/>
            <a:ext cx="2191549"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C-implementation</a:t>
            </a:r>
          </a:p>
        </p:txBody>
      </p:sp>
      <p:sp>
        <p:nvSpPr>
          <p:cNvPr id="13" name="Text Box 35"/>
          <p:cNvSpPr txBox="1">
            <a:spLocks noChangeArrowheads="1"/>
          </p:cNvSpPr>
          <p:nvPr/>
        </p:nvSpPr>
        <p:spPr bwMode="auto">
          <a:xfrm>
            <a:off x="1016346" y="1951037"/>
            <a:ext cx="1292139"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Small API</a:t>
            </a:r>
          </a:p>
        </p:txBody>
      </p:sp>
      <p:sp>
        <p:nvSpPr>
          <p:cNvPr id="14" name="Text Box 35"/>
          <p:cNvSpPr txBox="1">
            <a:spLocks noChangeArrowheads="1"/>
          </p:cNvSpPr>
          <p:nvPr/>
        </p:nvSpPr>
        <p:spPr bwMode="auto">
          <a:xfrm>
            <a:off x="1016347" y="2657036"/>
            <a:ext cx="414027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User-oblivious nonce-management</a:t>
            </a:r>
          </a:p>
        </p:txBody>
      </p:sp>
      <p:sp>
        <p:nvSpPr>
          <p:cNvPr id="15" name="Text Box 35"/>
          <p:cNvSpPr txBox="1">
            <a:spLocks noChangeArrowheads="1"/>
          </p:cNvSpPr>
          <p:nvPr/>
        </p:nvSpPr>
        <p:spPr bwMode="auto">
          <a:xfrm>
            <a:off x="1016346" y="3363035"/>
            <a:ext cx="1996677"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Algorithm agility</a:t>
            </a:r>
          </a:p>
        </p:txBody>
      </p:sp>
      <p:sp>
        <p:nvSpPr>
          <p:cNvPr id="16" name="Text Box 35"/>
          <p:cNvSpPr txBox="1">
            <a:spLocks noChangeArrowheads="1"/>
          </p:cNvSpPr>
          <p:nvPr/>
        </p:nvSpPr>
        <p:spPr bwMode="auto">
          <a:xfrm>
            <a:off x="1829400" y="4064034"/>
            <a:ext cx="1378496"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AES-GCM</a:t>
            </a:r>
          </a:p>
        </p:txBody>
      </p:sp>
      <p:sp>
        <p:nvSpPr>
          <p:cNvPr id="17" name="Text Box 35"/>
          <p:cNvSpPr txBox="1">
            <a:spLocks noChangeArrowheads="1"/>
          </p:cNvSpPr>
          <p:nvPr/>
        </p:nvSpPr>
        <p:spPr bwMode="auto">
          <a:xfrm>
            <a:off x="1829399" y="4765033"/>
            <a:ext cx="2556863"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ChaCha20-Poly1305</a:t>
            </a:r>
            <a:endParaRPr lang="en-US" sz="2000" b="0" dirty="0" smtClean="0">
              <a:latin typeface="Arial" charset="0"/>
              <a:ea typeface="Arial" charset="0"/>
              <a:cs typeface="Arial" charset="0"/>
              <a:sym typeface="Symbol" charset="0"/>
            </a:endParaRPr>
          </a:p>
        </p:txBody>
      </p:sp>
      <p:sp>
        <p:nvSpPr>
          <p:cNvPr id="10" name="Text Box 35"/>
          <p:cNvSpPr txBox="1">
            <a:spLocks noChangeArrowheads="1"/>
          </p:cNvSpPr>
          <p:nvPr/>
        </p:nvSpPr>
        <p:spPr bwMode="auto">
          <a:xfrm>
            <a:off x="1016345" y="5466032"/>
            <a:ext cx="5835600"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We implemented counter measures against attack vectors that goes beyond the formal model</a:t>
            </a:r>
          </a:p>
        </p:txBody>
      </p:sp>
      <p:cxnSp>
        <p:nvCxnSpPr>
          <p:cNvPr id="20" name="Straight Arrow Connector 19"/>
          <p:cNvCxnSpPr/>
          <p:nvPr/>
        </p:nvCxnSpPr>
        <p:spPr>
          <a:xfrm flipH="1">
            <a:off x="6430649" y="4340010"/>
            <a:ext cx="956933" cy="975578"/>
          </a:xfrm>
          <a:prstGeom prst="straightConnector1">
            <a:avLst/>
          </a:prstGeom>
          <a:ln w="1397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13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5"/>
          <p:cNvSpPr txBox="1">
            <a:spLocks noChangeArrowheads="1"/>
          </p:cNvSpPr>
          <p:nvPr/>
        </p:nvSpPr>
        <p:spPr bwMode="auto">
          <a:xfrm>
            <a:off x="363600" y="2387225"/>
            <a:ext cx="6508799"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Can we ensure that the execution time of the decryption algorithm is independent of the </a:t>
            </a:r>
            <a:r>
              <a:rPr lang="en-US" sz="2000" b="0" dirty="0" err="1" smtClean="0">
                <a:latin typeface="Arial" charset="0"/>
                <a:ea typeface="Arial" charset="0"/>
                <a:cs typeface="Arial" charset="0"/>
                <a:sym typeface="Symbol" charset="0"/>
              </a:rPr>
              <a:t>ciphertext</a:t>
            </a:r>
            <a:r>
              <a:rPr lang="en-US" sz="2000" b="0" dirty="0" smtClean="0">
                <a:latin typeface="Arial" charset="0"/>
                <a:ea typeface="Arial" charset="0"/>
                <a:cs typeface="Arial" charset="0"/>
                <a:sym typeface="Symbol" charset="0"/>
              </a:rPr>
              <a:t> boundaries?</a:t>
            </a:r>
          </a:p>
        </p:txBody>
      </p:sp>
      <p:sp>
        <p:nvSpPr>
          <p:cNvPr id="29" name="Text Box 35"/>
          <p:cNvSpPr txBox="1">
            <a:spLocks noChangeArrowheads="1"/>
          </p:cNvSpPr>
          <p:nvPr/>
        </p:nvSpPr>
        <p:spPr bwMode="auto">
          <a:xfrm>
            <a:off x="363600" y="1767285"/>
            <a:ext cx="865340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Response time from decryption algorithm is </a:t>
            </a:r>
            <a:r>
              <a:rPr lang="en-US" sz="2000" b="0" dirty="0" err="1" smtClean="0">
                <a:latin typeface="Arial" charset="0"/>
                <a:ea typeface="Arial" charset="0"/>
                <a:cs typeface="Arial" charset="0"/>
                <a:sym typeface="Symbol" charset="0"/>
              </a:rPr>
              <a:t>ciphertext</a:t>
            </a:r>
            <a:r>
              <a:rPr lang="en-US" sz="2000" b="0" dirty="0" smtClean="0">
                <a:latin typeface="Arial" charset="0"/>
                <a:ea typeface="Arial" charset="0"/>
                <a:cs typeface="Arial" charset="0"/>
                <a:sym typeface="Symbol" charset="0"/>
              </a:rPr>
              <a:t> boundary dependent</a:t>
            </a:r>
            <a:endParaRPr lang="en-US" sz="2000" b="0" dirty="0">
              <a:latin typeface="Arial" charset="0"/>
              <a:ea typeface="Arial" charset="0"/>
              <a:cs typeface="Arial" charset="0"/>
              <a:sym typeface="Symbol" charset="0"/>
            </a:endParaRPr>
          </a:p>
        </p:txBody>
      </p:sp>
      <p:sp>
        <p:nvSpPr>
          <p:cNvPr id="34" name="TextBox 33"/>
          <p:cNvSpPr txBox="1"/>
          <p:nvPr/>
        </p:nvSpPr>
        <p:spPr>
          <a:xfrm>
            <a:off x="200043" y="144205"/>
            <a:ext cx="4541628" cy="523220"/>
          </a:xfrm>
          <a:prstGeom prst="rect">
            <a:avLst/>
          </a:prstGeom>
          <a:noFill/>
        </p:spPr>
        <p:txBody>
          <a:bodyPr wrap="none" rtlCol="0">
            <a:spAutoFit/>
          </a:bodyPr>
          <a:lstStyle/>
          <a:p>
            <a:r>
              <a:rPr lang="en-US" sz="2800" b="1" dirty="0">
                <a:latin typeface="Arial" charset="0"/>
                <a:ea typeface="Arial" charset="0"/>
                <a:cs typeface="Arial" charset="0"/>
              </a:rPr>
              <a:t>Constant-time decryption</a:t>
            </a:r>
          </a:p>
        </p:txBody>
      </p:sp>
      <p:sp>
        <p:nvSpPr>
          <p:cNvPr id="71" name="Text Box 35"/>
          <p:cNvSpPr txBox="1">
            <a:spLocks noChangeArrowheads="1"/>
          </p:cNvSpPr>
          <p:nvPr/>
        </p:nvSpPr>
        <p:spPr bwMode="auto">
          <a:xfrm>
            <a:off x="363600" y="839569"/>
            <a:ext cx="5837175"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a:latin typeface="Arial" charset="0"/>
                <a:ea typeface="Arial" charset="0"/>
                <a:cs typeface="Arial" charset="0"/>
                <a:sym typeface="Symbol" charset="0"/>
              </a:rPr>
              <a:t>We implemented counter measures against attack vectors that goes beyond the formal model</a:t>
            </a:r>
          </a:p>
        </p:txBody>
      </p:sp>
      <p:sp>
        <p:nvSpPr>
          <p:cNvPr id="7" name="TextBox 6"/>
          <p:cNvSpPr txBox="1"/>
          <p:nvPr/>
        </p:nvSpPr>
        <p:spPr>
          <a:xfrm>
            <a:off x="3432973" y="6047305"/>
            <a:ext cx="2719530" cy="369332"/>
          </a:xfrm>
          <a:prstGeom prst="rect">
            <a:avLst/>
          </a:prstGeom>
          <a:noFill/>
        </p:spPr>
        <p:txBody>
          <a:bodyPr wrap="square" rtlCol="0">
            <a:spAutoFit/>
          </a:bodyPr>
          <a:lstStyle/>
          <a:p>
            <a:r>
              <a:rPr lang="en-US" dirty="0" smtClean="0">
                <a:latin typeface="Arial" charset="0"/>
                <a:ea typeface="Arial" charset="0"/>
                <a:cs typeface="Arial" charset="0"/>
              </a:rPr>
              <a:t>DJ@)%&amp;6h*</a:t>
            </a:r>
            <a:r>
              <a:rPr lang="en-US" dirty="0" err="1" smtClean="0">
                <a:latin typeface="Arial" charset="0"/>
                <a:ea typeface="Arial" charset="0"/>
                <a:cs typeface="Arial" charset="0"/>
              </a:rPr>
              <a:t>s&amp;FQOm”F</a:t>
            </a:r>
            <a:endParaRPr lang="en-US" dirty="0">
              <a:latin typeface="Arial" charset="0"/>
              <a:ea typeface="Arial" charset="0"/>
              <a:cs typeface="Arial" charset="0"/>
            </a:endParaRPr>
          </a:p>
        </p:txBody>
      </p:sp>
      <p:pic>
        <p:nvPicPr>
          <p:cNvPr id="8" name="Picture 7" descr="bo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855" y="4675801"/>
            <a:ext cx="633984" cy="11460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461" y="4371877"/>
            <a:ext cx="2031764" cy="1529799"/>
          </a:xfrm>
          <a:prstGeom prst="rect">
            <a:avLst/>
          </a:prstGeom>
        </p:spPr>
      </p:pic>
      <p:pic>
        <p:nvPicPr>
          <p:cNvPr id="10" name="Picture 9" descr="ev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892" y="4266473"/>
            <a:ext cx="1226564" cy="1066677"/>
          </a:xfrm>
          <a:prstGeom prst="rect">
            <a:avLst/>
          </a:prstGeom>
        </p:spPr>
      </p:pic>
      <p:pic>
        <p:nvPicPr>
          <p:cNvPr id="11" name="Picture 10" descr="alic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7162" y="4691041"/>
            <a:ext cx="832104" cy="1130808"/>
          </a:xfrm>
          <a:prstGeom prst="rect">
            <a:avLst/>
          </a:prstGeom>
        </p:spPr>
      </p:pic>
      <p:sp>
        <p:nvSpPr>
          <p:cNvPr id="12" name="Rectangle 11"/>
          <p:cNvSpPr/>
          <p:nvPr/>
        </p:nvSpPr>
        <p:spPr>
          <a:xfrm>
            <a:off x="3476677" y="6053574"/>
            <a:ext cx="1248770" cy="369332"/>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25446" y="6053407"/>
            <a:ext cx="1296598" cy="36933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001902" y="6422832"/>
            <a:ext cx="351378" cy="369332"/>
          </a:xfrm>
          <a:prstGeom prst="rect">
            <a:avLst/>
          </a:prstGeom>
        </p:spPr>
        <p:txBody>
          <a:bodyPr wrap="none">
            <a:spAutoFit/>
          </a:bodyPr>
          <a:lstStyle/>
          <a:p>
            <a:pPr algn="ctr"/>
            <a:r>
              <a:rPr lang="en-US" i="1" dirty="0" smtClean="0">
                <a:solidFill>
                  <a:srgbClr val="000000"/>
                </a:solidFill>
                <a:latin typeface="Arial" charset="0"/>
                <a:cs typeface="Arial" charset="0"/>
              </a:rPr>
              <a:t>C</a:t>
            </a:r>
            <a:endParaRPr lang="en-US" dirty="0">
              <a:solidFill>
                <a:srgbClr val="000000"/>
              </a:solidFill>
              <a:latin typeface="Arial" charset="0"/>
              <a:cs typeface="Arial" charset="0"/>
            </a:endParaRPr>
          </a:p>
        </p:txBody>
      </p:sp>
      <p:sp>
        <p:nvSpPr>
          <p:cNvPr id="15" name="Rectangle 14"/>
          <p:cNvSpPr/>
          <p:nvPr/>
        </p:nvSpPr>
        <p:spPr>
          <a:xfrm>
            <a:off x="5089301" y="6416637"/>
            <a:ext cx="402675" cy="369332"/>
          </a:xfrm>
          <a:prstGeom prst="rect">
            <a:avLst/>
          </a:prstGeom>
        </p:spPr>
        <p:txBody>
          <a:bodyPr wrap="none">
            <a:spAutoFit/>
          </a:bodyPr>
          <a:lstStyle/>
          <a:p>
            <a:pPr algn="ctr"/>
            <a:r>
              <a:rPr lang="en-US" i="1" dirty="0" smtClean="0">
                <a:solidFill>
                  <a:srgbClr val="000000"/>
                </a:solidFill>
                <a:latin typeface="Arial" charset="0"/>
                <a:cs typeface="Arial" charset="0"/>
              </a:rPr>
              <a:t>C’</a:t>
            </a:r>
            <a:endParaRPr lang="en-US" dirty="0">
              <a:solidFill>
                <a:srgbClr val="000000"/>
              </a:solidFill>
              <a:latin typeface="Arial" charset="0"/>
              <a:cs typeface="Arial" charset="0"/>
            </a:endParaRPr>
          </a:p>
        </p:txBody>
      </p:sp>
      <p:cxnSp>
        <p:nvCxnSpPr>
          <p:cNvPr id="16" name="Straight Arrow Connector 15"/>
          <p:cNvCxnSpPr/>
          <p:nvPr/>
        </p:nvCxnSpPr>
        <p:spPr>
          <a:xfrm>
            <a:off x="2722790" y="5071257"/>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352688" y="4395775"/>
            <a:ext cx="1393331" cy="646331"/>
          </a:xfrm>
          <a:prstGeom prst="rect">
            <a:avLst/>
          </a:prstGeom>
        </p:spPr>
        <p:txBody>
          <a:bodyPr wrap="none">
            <a:spAutoFit/>
          </a:bodyPr>
          <a:lstStyle/>
          <a:p>
            <a:pPr algn="ctr"/>
            <a:r>
              <a:rPr lang="en-US" i="1" dirty="0" smtClean="0">
                <a:solidFill>
                  <a:srgbClr val="000000"/>
                </a:solidFill>
                <a:latin typeface="Arial" charset="0"/>
                <a:ea typeface="Arial" charset="0"/>
                <a:cs typeface="Arial" charset="0"/>
              </a:rPr>
              <a:t>C =</a:t>
            </a:r>
          </a:p>
          <a:p>
            <a:pPr algn="ctr"/>
            <a:r>
              <a:rPr lang="en-US" dirty="0">
                <a:latin typeface="Arial" charset="0"/>
                <a:ea typeface="Arial" charset="0"/>
                <a:cs typeface="Arial" charset="0"/>
              </a:rPr>
              <a:t>DJ@)%&amp;6h</a:t>
            </a:r>
            <a:endParaRPr lang="en-US" dirty="0">
              <a:solidFill>
                <a:srgbClr val="000000"/>
              </a:solidFill>
              <a:latin typeface="Arial" charset="0"/>
              <a:ea typeface="Arial" charset="0"/>
              <a:cs typeface="Arial" charset="0"/>
            </a:endParaRPr>
          </a:p>
        </p:txBody>
      </p:sp>
      <p:cxnSp>
        <p:nvCxnSpPr>
          <p:cNvPr id="18" name="Straight Arrow Connector 17"/>
          <p:cNvCxnSpPr/>
          <p:nvPr/>
        </p:nvCxnSpPr>
        <p:spPr>
          <a:xfrm>
            <a:off x="2701901" y="5736702"/>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348376" y="5088372"/>
            <a:ext cx="1454244" cy="646331"/>
          </a:xfrm>
          <a:prstGeom prst="rect">
            <a:avLst/>
          </a:prstGeom>
        </p:spPr>
        <p:txBody>
          <a:bodyPr wrap="none">
            <a:spAutoFit/>
          </a:bodyPr>
          <a:lstStyle/>
          <a:p>
            <a:pPr algn="ctr"/>
            <a:r>
              <a:rPr lang="en-US" i="1" dirty="0" smtClean="0">
                <a:solidFill>
                  <a:srgbClr val="000000"/>
                </a:solidFill>
                <a:latin typeface="Arial" charset="0"/>
                <a:ea typeface="Arial" charset="0"/>
                <a:cs typeface="Arial" charset="0"/>
              </a:rPr>
              <a:t>C’ =</a:t>
            </a:r>
          </a:p>
          <a:p>
            <a:pPr algn="ctr"/>
            <a:r>
              <a:rPr lang="en-US" dirty="0" smtClean="0">
                <a:latin typeface="Arial" charset="0"/>
                <a:ea typeface="Arial" charset="0"/>
                <a:cs typeface="Arial" charset="0"/>
              </a:rPr>
              <a:t>*</a:t>
            </a:r>
            <a:r>
              <a:rPr lang="en-US" dirty="0" err="1" smtClean="0">
                <a:latin typeface="Arial" charset="0"/>
                <a:ea typeface="Arial" charset="0"/>
                <a:cs typeface="Arial" charset="0"/>
              </a:rPr>
              <a:t>s&amp;FQOm”F</a:t>
            </a:r>
            <a:endParaRPr lang="en-US" dirty="0">
              <a:solidFill>
                <a:srgbClr val="000000"/>
              </a:solidFill>
              <a:latin typeface="Arial" charset="0"/>
              <a:ea typeface="Arial" charset="0"/>
              <a:cs typeface="Arial" charset="0"/>
            </a:endParaRPr>
          </a:p>
        </p:txBody>
      </p:sp>
      <p:cxnSp>
        <p:nvCxnSpPr>
          <p:cNvPr id="20" name="Straight Arrow Connector 19"/>
          <p:cNvCxnSpPr/>
          <p:nvPr/>
        </p:nvCxnSpPr>
        <p:spPr>
          <a:xfrm>
            <a:off x="5909676" y="4791560"/>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022044" y="4323825"/>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smtClean="0">
                <a:solidFill>
                  <a:srgbClr val="000000"/>
                </a:solidFill>
                <a:latin typeface="Arial" charset="0"/>
                <a:cs typeface="Arial" charset="0"/>
              </a:rPr>
              <a:t>1</a:t>
            </a:r>
            <a:endParaRPr lang="en-US" dirty="0">
              <a:solidFill>
                <a:srgbClr val="000000"/>
              </a:solidFill>
              <a:latin typeface="Arial" charset="0"/>
              <a:cs typeface="Arial" charset="0"/>
            </a:endParaRPr>
          </a:p>
        </p:txBody>
      </p:sp>
      <p:cxnSp>
        <p:nvCxnSpPr>
          <p:cNvPr id="22" name="Straight Arrow Connector 21"/>
          <p:cNvCxnSpPr/>
          <p:nvPr/>
        </p:nvCxnSpPr>
        <p:spPr>
          <a:xfrm>
            <a:off x="5940821" y="5339589"/>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053189" y="4871854"/>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a:solidFill>
                  <a:srgbClr val="000000"/>
                </a:solidFill>
                <a:latin typeface="Arial" charset="0"/>
                <a:cs typeface="Arial" charset="0"/>
              </a:rPr>
              <a:t>2</a:t>
            </a:r>
            <a:endParaRPr lang="en-US" dirty="0">
              <a:solidFill>
                <a:srgbClr val="000000"/>
              </a:solidFill>
              <a:latin typeface="Arial" charset="0"/>
              <a:cs typeface="Arial" charset="0"/>
            </a:endParaRPr>
          </a:p>
        </p:txBody>
      </p:sp>
      <p:cxnSp>
        <p:nvCxnSpPr>
          <p:cNvPr id="24" name="Straight Arrow Connector 23"/>
          <p:cNvCxnSpPr/>
          <p:nvPr/>
        </p:nvCxnSpPr>
        <p:spPr>
          <a:xfrm>
            <a:off x="5972725" y="5874835"/>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085093" y="5407100"/>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a:solidFill>
                  <a:srgbClr val="000000"/>
                </a:solidFill>
                <a:latin typeface="Arial" charset="0"/>
                <a:cs typeface="Arial" charset="0"/>
              </a:rPr>
              <a:t>3</a:t>
            </a: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3819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00043" y="144205"/>
            <a:ext cx="3079689" cy="523220"/>
          </a:xfrm>
          <a:prstGeom prst="rect">
            <a:avLst/>
          </a:prstGeom>
          <a:noFill/>
        </p:spPr>
        <p:txBody>
          <a:bodyPr wrap="none" rtlCol="0">
            <a:spAutoFit/>
          </a:bodyPr>
          <a:lstStyle/>
          <a:p>
            <a:r>
              <a:rPr lang="en-US" sz="2800" b="1" dirty="0">
                <a:latin typeface="Arial" charset="0"/>
                <a:ea typeface="Arial" charset="0"/>
                <a:cs typeface="Arial" charset="0"/>
              </a:rPr>
              <a:t>Padding removal</a:t>
            </a:r>
          </a:p>
        </p:txBody>
      </p:sp>
      <p:sp>
        <p:nvSpPr>
          <p:cNvPr id="54" name="Text Box 35"/>
          <p:cNvSpPr txBox="1">
            <a:spLocks noChangeArrowheads="1"/>
          </p:cNvSpPr>
          <p:nvPr/>
        </p:nvSpPr>
        <p:spPr bwMode="auto">
          <a:xfrm>
            <a:off x="220071" y="2623899"/>
            <a:ext cx="2813641"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Constant-time removal</a:t>
            </a:r>
          </a:p>
        </p:txBody>
      </p:sp>
      <p:sp>
        <p:nvSpPr>
          <p:cNvPr id="55" name="Text Box 35"/>
          <p:cNvSpPr txBox="1">
            <a:spLocks noChangeArrowheads="1"/>
          </p:cNvSpPr>
          <p:nvPr/>
        </p:nvSpPr>
        <p:spPr bwMode="auto">
          <a:xfrm>
            <a:off x="220072" y="3868473"/>
            <a:ext cx="2672142"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Invoked on </a:t>
            </a:r>
            <a:r>
              <a:rPr lang="en-US" sz="2000" b="0" dirty="0" smtClean="0">
                <a:latin typeface="Arial" charset="0"/>
                <a:ea typeface="Arial" charset="0"/>
                <a:cs typeface="Arial" charset="0"/>
                <a:sym typeface="Symbol" charset="0"/>
              </a:rPr>
              <a:t>all chunks</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120" y="110264"/>
            <a:ext cx="3580995" cy="6647290"/>
          </a:xfrm>
          <a:prstGeom prst="rect">
            <a:avLst/>
          </a:prstGeom>
        </p:spPr>
      </p:pic>
      <p:sp>
        <p:nvSpPr>
          <p:cNvPr id="65" name="Text Box 35"/>
          <p:cNvSpPr txBox="1">
            <a:spLocks noChangeArrowheads="1"/>
          </p:cNvSpPr>
          <p:nvPr/>
        </p:nvSpPr>
        <p:spPr bwMode="auto">
          <a:xfrm>
            <a:off x="220070" y="4485682"/>
            <a:ext cx="3250689"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r>
              <a:rPr lang="en-US" sz="2000" b="0" dirty="0">
                <a:latin typeface="Arial" charset="0"/>
                <a:ea typeface="Arial" charset="0"/>
                <a:cs typeface="Arial" charset="0"/>
              </a:rPr>
              <a:t>Constant-time: 4-5× slower</a:t>
            </a:r>
          </a:p>
        </p:txBody>
      </p:sp>
      <p:sp>
        <p:nvSpPr>
          <p:cNvPr id="66" name="Rectangle 65"/>
          <p:cNvSpPr/>
          <p:nvPr/>
        </p:nvSpPr>
        <p:spPr>
          <a:xfrm>
            <a:off x="295249" y="1496849"/>
            <a:ext cx="28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2993867" y="1445190"/>
            <a:ext cx="639097" cy="455980"/>
          </a:xfrm>
          <a:prstGeom prst="rect">
            <a:avLst/>
          </a:prstGeom>
          <a:noFill/>
          <a:ln w="50800">
            <a:solidFill>
              <a:srgbClr val="FF0000"/>
            </a:solidFill>
          </a:ln>
        </p:spPr>
        <p:txBody>
          <a:bodyPr wrap="square" rtlCol="0">
            <a:spAutoFit/>
          </a:bodyPr>
          <a:lstStyle/>
          <a:p>
            <a:endParaRPr lang="en-US"/>
          </a:p>
        </p:txBody>
      </p:sp>
      <p:cxnSp>
        <p:nvCxnSpPr>
          <p:cNvPr id="68" name="Straight Connector 67"/>
          <p:cNvCxnSpPr/>
          <p:nvPr/>
        </p:nvCxnSpPr>
        <p:spPr>
          <a:xfrm>
            <a:off x="295249" y="2225514"/>
            <a:ext cx="324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95249" y="2045514"/>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541512" y="2045514"/>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455249" y="2043826"/>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1375249" y="2045514"/>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3177673" y="1495195"/>
            <a:ext cx="360000" cy="360000"/>
          </a:xfrm>
          <a:prstGeom prst="rect">
            <a:avLst/>
          </a:prstGeom>
          <a:solidFill>
            <a:srgbClr val="FFFF00"/>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62492" y="1892029"/>
            <a:ext cx="351378" cy="369332"/>
          </a:xfrm>
          <a:prstGeom prst="rect">
            <a:avLst/>
          </a:prstGeom>
          <a:noFill/>
        </p:spPr>
        <p:txBody>
          <a:bodyPr wrap="none" rtlCol="0">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75" name="Rectangle 74"/>
          <p:cNvSpPr/>
          <p:nvPr/>
        </p:nvSpPr>
        <p:spPr>
          <a:xfrm>
            <a:off x="1742492" y="1892248"/>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76" name="Rectangle 75"/>
          <p:cNvSpPr/>
          <p:nvPr/>
        </p:nvSpPr>
        <p:spPr>
          <a:xfrm>
            <a:off x="2823985" y="1892029"/>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77" name="Text Box 35"/>
          <p:cNvSpPr txBox="1">
            <a:spLocks noChangeArrowheads="1"/>
          </p:cNvSpPr>
          <p:nvPr/>
        </p:nvSpPr>
        <p:spPr bwMode="auto">
          <a:xfrm>
            <a:off x="220070" y="5102253"/>
            <a:ext cx="3383407"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r>
              <a:rPr lang="en-US" sz="2000" b="0" dirty="0" err="1" smtClean="0">
                <a:latin typeface="Arial" charset="0"/>
                <a:ea typeface="Arial" charset="0"/>
                <a:cs typeface="Arial" charset="0"/>
              </a:rPr>
              <a:t>libInterMAC</a:t>
            </a:r>
            <a:r>
              <a:rPr lang="en-US" sz="2000" b="0" dirty="0" smtClean="0">
                <a:latin typeface="Arial" charset="0"/>
                <a:ea typeface="Arial" charset="0"/>
                <a:cs typeface="Arial" charset="0"/>
              </a:rPr>
              <a:t> implements the constant-time version</a:t>
            </a:r>
            <a:endParaRPr lang="en-US" sz="2000" b="0" dirty="0">
              <a:latin typeface="Arial" charset="0"/>
              <a:ea typeface="Arial" charset="0"/>
              <a:cs typeface="Arial" charset="0"/>
            </a:endParaRPr>
          </a:p>
        </p:txBody>
      </p:sp>
      <p:sp>
        <p:nvSpPr>
          <p:cNvPr id="28" name="Text Box 35"/>
          <p:cNvSpPr txBox="1">
            <a:spLocks noChangeArrowheads="1"/>
          </p:cNvSpPr>
          <p:nvPr/>
        </p:nvSpPr>
        <p:spPr bwMode="auto">
          <a:xfrm>
            <a:off x="220071" y="3246186"/>
            <a:ext cx="3897049"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Search through the whole chunk</a:t>
            </a:r>
            <a:endParaRPr lang="en-US" sz="2000" b="0" dirty="0" smtClean="0">
              <a:latin typeface="Arial" charset="0"/>
              <a:ea typeface="Arial" charset="0"/>
              <a:cs typeface="Arial" charset="0"/>
              <a:sym typeface="Symbol" charset="0"/>
            </a:endParaRPr>
          </a:p>
        </p:txBody>
      </p:sp>
      <p:cxnSp>
        <p:nvCxnSpPr>
          <p:cNvPr id="23" name="Straight Arrow Connector 22"/>
          <p:cNvCxnSpPr/>
          <p:nvPr/>
        </p:nvCxnSpPr>
        <p:spPr>
          <a:xfrm>
            <a:off x="3535249" y="899558"/>
            <a:ext cx="0" cy="54563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357449" y="899558"/>
            <a:ext cx="0" cy="54563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169692" y="899558"/>
            <a:ext cx="0" cy="54563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2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5" grpId="0" animBg="1"/>
      <p:bldP spid="67" grpId="0" animBg="1"/>
      <p:bldP spid="7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00043" y="144205"/>
            <a:ext cx="4541628" cy="523220"/>
          </a:xfrm>
          <a:prstGeom prst="rect">
            <a:avLst/>
          </a:prstGeom>
          <a:noFill/>
        </p:spPr>
        <p:txBody>
          <a:bodyPr wrap="none" rtlCol="0">
            <a:spAutoFit/>
          </a:bodyPr>
          <a:lstStyle/>
          <a:p>
            <a:r>
              <a:rPr lang="en-US" sz="2800" b="1" dirty="0">
                <a:latin typeface="Arial" charset="0"/>
                <a:ea typeface="Arial" charset="0"/>
                <a:cs typeface="Arial" charset="0"/>
              </a:rPr>
              <a:t>Constant-time decryption</a:t>
            </a:r>
          </a:p>
        </p:txBody>
      </p:sp>
      <p:sp>
        <p:nvSpPr>
          <p:cNvPr id="71" name="Text Box 35"/>
          <p:cNvSpPr txBox="1">
            <a:spLocks noChangeArrowheads="1"/>
          </p:cNvSpPr>
          <p:nvPr/>
        </p:nvSpPr>
        <p:spPr bwMode="auto">
          <a:xfrm>
            <a:off x="363600" y="839569"/>
            <a:ext cx="5835600"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a:latin typeface="Arial" charset="0"/>
                <a:ea typeface="Arial" charset="0"/>
                <a:cs typeface="Arial" charset="0"/>
                <a:sym typeface="Symbol" charset="0"/>
              </a:rPr>
              <a:t>We implemented counter measures against attack vectors that goes beyond the formal model</a:t>
            </a:r>
          </a:p>
        </p:txBody>
      </p:sp>
      <p:sp>
        <p:nvSpPr>
          <p:cNvPr id="6" name="Text Box 35"/>
          <p:cNvSpPr txBox="1">
            <a:spLocks noChangeArrowheads="1"/>
          </p:cNvSpPr>
          <p:nvPr/>
        </p:nvSpPr>
        <p:spPr bwMode="auto">
          <a:xfrm>
            <a:off x="363600" y="3934881"/>
            <a:ext cx="8210774"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We tried to limit the scope for mounting attacks exploiting timing signals</a:t>
            </a:r>
          </a:p>
          <a:p>
            <a:pPr algn="ctr">
              <a:defRPr/>
            </a:pPr>
            <a:r>
              <a:rPr lang="en-US" sz="2000" dirty="0" smtClean="0">
                <a:latin typeface="Arial" charset="0"/>
                <a:ea typeface="Arial" charset="0"/>
                <a:cs typeface="Arial" charset="0"/>
                <a:sym typeface="Symbol" charset="0"/>
              </a:rPr>
              <a:t>We do not achieve full constant-time decryption</a:t>
            </a:r>
          </a:p>
        </p:txBody>
      </p:sp>
      <p:sp>
        <p:nvSpPr>
          <p:cNvPr id="7" name="Text Box 35"/>
          <p:cNvSpPr txBox="1">
            <a:spLocks noChangeArrowheads="1"/>
          </p:cNvSpPr>
          <p:nvPr/>
        </p:nvSpPr>
        <p:spPr bwMode="auto">
          <a:xfrm>
            <a:off x="363600" y="4862597"/>
            <a:ext cx="4440748"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Interesting open problems in this area</a:t>
            </a:r>
            <a:endParaRPr lang="en-US" sz="2000" b="0" dirty="0" smtClean="0">
              <a:latin typeface="Arial" charset="0"/>
              <a:ea typeface="Arial" charset="0"/>
              <a:cs typeface="Arial" charset="0"/>
              <a:sym typeface="Symbol" charset="0"/>
            </a:endParaRPr>
          </a:p>
        </p:txBody>
      </p:sp>
      <p:sp>
        <p:nvSpPr>
          <p:cNvPr id="9" name="Text Box 35"/>
          <p:cNvSpPr txBox="1">
            <a:spLocks noChangeArrowheads="1"/>
          </p:cNvSpPr>
          <p:nvPr/>
        </p:nvSpPr>
        <p:spPr bwMode="auto">
          <a:xfrm>
            <a:off x="363600" y="2387225"/>
            <a:ext cx="6508799"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Can we ensure that the execution time of the decryption algorithm is independent of the </a:t>
            </a:r>
            <a:r>
              <a:rPr lang="en-US" sz="2000" b="0" dirty="0" err="1" smtClean="0">
                <a:latin typeface="Arial" charset="0"/>
                <a:ea typeface="Arial" charset="0"/>
                <a:cs typeface="Arial" charset="0"/>
                <a:sym typeface="Symbol" charset="0"/>
              </a:rPr>
              <a:t>ciphertext</a:t>
            </a:r>
            <a:r>
              <a:rPr lang="en-US" sz="2000" b="0" dirty="0" smtClean="0">
                <a:latin typeface="Arial" charset="0"/>
                <a:ea typeface="Arial" charset="0"/>
                <a:cs typeface="Arial" charset="0"/>
                <a:sym typeface="Symbol" charset="0"/>
              </a:rPr>
              <a:t> boundaries?</a:t>
            </a:r>
          </a:p>
        </p:txBody>
      </p:sp>
      <p:sp>
        <p:nvSpPr>
          <p:cNvPr id="11" name="Text Box 35"/>
          <p:cNvSpPr txBox="1">
            <a:spLocks noChangeArrowheads="1"/>
          </p:cNvSpPr>
          <p:nvPr/>
        </p:nvSpPr>
        <p:spPr bwMode="auto">
          <a:xfrm>
            <a:off x="363600" y="1767285"/>
            <a:ext cx="865340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Response time from decryption algorithm is </a:t>
            </a:r>
            <a:r>
              <a:rPr lang="en-US" sz="2000" b="0" dirty="0" err="1" smtClean="0">
                <a:latin typeface="Arial" charset="0"/>
                <a:ea typeface="Arial" charset="0"/>
                <a:cs typeface="Arial" charset="0"/>
                <a:sym typeface="Symbol" charset="0"/>
              </a:rPr>
              <a:t>ciphertext</a:t>
            </a:r>
            <a:r>
              <a:rPr lang="en-US" sz="2000" b="0" dirty="0" smtClean="0">
                <a:latin typeface="Arial" charset="0"/>
                <a:ea typeface="Arial" charset="0"/>
                <a:cs typeface="Arial" charset="0"/>
                <a:sym typeface="Symbol" charset="0"/>
              </a:rPr>
              <a:t> boundary dependent</a:t>
            </a:r>
            <a:endParaRPr lang="en-US" sz="2000" b="0" dirty="0">
              <a:latin typeface="Arial" charset="0"/>
              <a:ea typeface="Arial" charset="0"/>
              <a:cs typeface="Arial" charset="0"/>
              <a:sym typeface="Symbol" charset="0"/>
            </a:endParaRPr>
          </a:p>
        </p:txBody>
      </p:sp>
      <p:sp>
        <p:nvSpPr>
          <p:cNvPr id="12" name="Text Box 35"/>
          <p:cNvSpPr txBox="1">
            <a:spLocks noChangeArrowheads="1"/>
          </p:cNvSpPr>
          <p:nvPr/>
        </p:nvSpPr>
        <p:spPr bwMode="auto">
          <a:xfrm>
            <a:off x="363600" y="3314941"/>
            <a:ext cx="834860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Identified additional timing channels </a:t>
            </a:r>
            <a:r>
              <a:rPr lang="en-US" sz="2000" b="0" smtClean="0">
                <a:latin typeface="Arial" charset="0"/>
                <a:ea typeface="Arial" charset="0"/>
                <a:cs typeface="Arial" charset="0"/>
                <a:sym typeface="Symbol" charset="0"/>
              </a:rPr>
              <a:t>and implemented counter measures</a:t>
            </a:r>
            <a:endParaRPr lang="en-US" sz="2000" b="0" dirty="0" smtClean="0">
              <a:latin typeface="Arial" charset="0"/>
              <a:ea typeface="Arial" charset="0"/>
              <a:cs typeface="Arial" charset="0"/>
              <a:sym typeface="Symbol" charset="0"/>
            </a:endParaRPr>
          </a:p>
        </p:txBody>
      </p:sp>
    </p:spTree>
    <p:extLst>
      <p:ext uri="{BB962C8B-B14F-4D97-AF65-F5344CB8AC3E}">
        <p14:creationId xmlns:p14="http://schemas.microsoft.com/office/powerpoint/2010/main" val="18094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5517"/>
            <a:ext cx="4572000" cy="64524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5517"/>
            <a:ext cx="4572000" cy="6452483"/>
          </a:xfrm>
          <a:prstGeom prst="rect">
            <a:avLst/>
          </a:prstGeom>
        </p:spPr>
      </p:pic>
      <p:sp>
        <p:nvSpPr>
          <p:cNvPr id="5" name="TextBox 4"/>
          <p:cNvSpPr txBox="1"/>
          <p:nvPr/>
        </p:nvSpPr>
        <p:spPr>
          <a:xfrm>
            <a:off x="1956021" y="0"/>
            <a:ext cx="923651" cy="369332"/>
          </a:xfrm>
          <a:prstGeom prst="rect">
            <a:avLst/>
          </a:prstGeom>
          <a:noFill/>
        </p:spPr>
        <p:txBody>
          <a:bodyPr wrap="none" rtlCol="0">
            <a:spAutoFit/>
          </a:bodyPr>
          <a:lstStyle/>
          <a:p>
            <a:r>
              <a:rPr lang="en-US" dirty="0"/>
              <a:t>E</a:t>
            </a:r>
            <a:r>
              <a:rPr lang="en-US" dirty="0" smtClean="0"/>
              <a:t>ncrypt</a:t>
            </a:r>
            <a:endParaRPr lang="en-US" dirty="0"/>
          </a:p>
        </p:txBody>
      </p:sp>
      <p:sp>
        <p:nvSpPr>
          <p:cNvPr id="6" name="TextBox 5"/>
          <p:cNvSpPr txBox="1"/>
          <p:nvPr/>
        </p:nvSpPr>
        <p:spPr>
          <a:xfrm>
            <a:off x="6537298" y="0"/>
            <a:ext cx="946093" cy="369332"/>
          </a:xfrm>
          <a:prstGeom prst="rect">
            <a:avLst/>
          </a:prstGeom>
          <a:noFill/>
        </p:spPr>
        <p:txBody>
          <a:bodyPr wrap="none" rtlCol="0">
            <a:spAutoFit/>
          </a:bodyPr>
          <a:lstStyle/>
          <a:p>
            <a:r>
              <a:rPr lang="en-US" dirty="0" smtClean="0"/>
              <a:t>Decrypt</a:t>
            </a:r>
            <a:endParaRPr lang="en-US" dirty="0"/>
          </a:p>
        </p:txBody>
      </p:sp>
      <mc:AlternateContent xmlns:mc="http://schemas.openxmlformats.org/markup-compatibility/2006" xmlns:a14="http://schemas.microsoft.com/office/drawing/2010/main">
        <mc:Choice Requires="a14">
          <p:sp>
            <p:nvSpPr>
              <p:cNvPr id="22" name="Text Box 35"/>
              <p:cNvSpPr txBox="1">
                <a:spLocks noChangeArrowheads="1"/>
              </p:cNvSpPr>
              <p:nvPr/>
            </p:nvSpPr>
            <p:spPr bwMode="auto">
              <a:xfrm>
                <a:off x="1579008" y="5218491"/>
                <a:ext cx="5985984"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en-US" sz="2000" b="0" dirty="0" err="1" smtClean="0">
                    <a:latin typeface="Arial" charset="0"/>
                    <a:ea typeface="Arial" charset="0"/>
                    <a:cs typeface="Arial" charset="0"/>
                  </a:rPr>
                  <a:t>InterMAC</a:t>
                </a:r>
                <a:r>
                  <a:rPr lang="en-US" sz="2000" b="0" dirty="0" smtClean="0">
                    <a:latin typeface="Arial" charset="0"/>
                    <a:ea typeface="Arial" charset="0"/>
                    <a:cs typeface="Arial" charset="0"/>
                  </a:rPr>
                  <a:t> with ChaCha20-Poly1305: 25-35</a:t>
                </a:r>
                <a14:m>
                  <m:oMath xmlns:m="http://schemas.openxmlformats.org/officeDocument/2006/math">
                    <m:r>
                      <a:rPr lang="en-US" sz="2000" b="0" i="1" smtClean="0">
                        <a:latin typeface="Cambria Math" charset="0"/>
                        <a:ea typeface="Cambria Math" charset="0"/>
                        <a:cs typeface="Cambria Math" charset="0"/>
                      </a:rPr>
                      <m:t>×</m:t>
                    </m:r>
                  </m:oMath>
                </a14:m>
                <a:r>
                  <a:rPr lang="en-US" sz="2000" b="0" dirty="0" smtClean="0">
                    <a:latin typeface="Arial" charset="0"/>
                    <a:ea typeface="Arial" charset="0"/>
                    <a:cs typeface="Arial" charset="0"/>
                  </a:rPr>
                  <a:t> slower</a:t>
                </a:r>
              </a:p>
            </p:txBody>
          </p:sp>
        </mc:Choice>
        <mc:Fallback xmlns="">
          <p:sp>
            <p:nvSpPr>
              <p:cNvPr id="22" name="Text Box 35"/>
              <p:cNvSpPr txBox="1">
                <a:spLocks noRot="1" noChangeAspect="1" noMove="1" noResize="1" noEditPoints="1" noAdjustHandles="1" noChangeArrowheads="1" noChangeShapeType="1" noTextEdit="1"/>
              </p:cNvSpPr>
              <p:nvPr/>
            </p:nvSpPr>
            <p:spPr bwMode="auto">
              <a:xfrm>
                <a:off x="1579008" y="5218491"/>
                <a:ext cx="5985984" cy="400110"/>
              </a:xfrm>
              <a:prstGeom prst="rect">
                <a:avLst/>
              </a:prstGeom>
              <a:blipFill rotWithShape="0">
                <a:blip r:embed="rId5"/>
                <a:stretch>
                  <a:fillRect l="-811" t="-2857" r="-811" b="-22857"/>
                </a:stretch>
              </a:blipFill>
              <a:ln>
                <a:solidFill>
                  <a:srgbClr val="000000"/>
                </a:solidFill>
              </a:ln>
            </p:spPr>
            <p:txBody>
              <a:bodyPr/>
              <a:lstStyle/>
              <a:p>
                <a:r>
                  <a:rPr lang="en-US">
                    <a:noFill/>
                  </a:rPr>
                  <a:t> </a:t>
                </a:r>
              </a:p>
            </p:txBody>
          </p:sp>
        </mc:Fallback>
      </mc:AlternateContent>
      <p:sp>
        <p:nvSpPr>
          <p:cNvPr id="11" name="Text Box 35"/>
          <p:cNvSpPr txBox="1">
            <a:spLocks noChangeArrowheads="1"/>
          </p:cNvSpPr>
          <p:nvPr/>
        </p:nvSpPr>
        <p:spPr bwMode="auto">
          <a:xfrm>
            <a:off x="1956021" y="738252"/>
            <a:ext cx="248545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en-US" sz="2000" b="0" dirty="0" smtClean="0">
                <a:latin typeface="Arial" charset="0"/>
                <a:ea typeface="Arial" charset="0"/>
                <a:cs typeface="Arial" charset="0"/>
              </a:rPr>
              <a:t>1.4-2.5 cycles </a:t>
            </a:r>
            <a:r>
              <a:rPr lang="en-US" sz="2000" b="0" smtClean="0">
                <a:latin typeface="Arial" charset="0"/>
                <a:ea typeface="Arial" charset="0"/>
                <a:cs typeface="Arial" charset="0"/>
              </a:rPr>
              <a:t>/ byte</a:t>
            </a:r>
            <a:endParaRPr lang="en-US" sz="2000" b="0" dirty="0">
              <a:latin typeface="Arial" charset="0"/>
              <a:ea typeface="Arial" charset="0"/>
              <a:cs typeface="Arial" charset="0"/>
            </a:endParaRPr>
          </a:p>
        </p:txBody>
      </p:sp>
      <p:sp>
        <p:nvSpPr>
          <p:cNvPr id="12" name="Text Box 35"/>
          <p:cNvSpPr txBox="1">
            <a:spLocks noChangeArrowheads="1"/>
          </p:cNvSpPr>
          <p:nvPr/>
        </p:nvSpPr>
        <p:spPr bwMode="auto">
          <a:xfrm>
            <a:off x="6689198" y="738252"/>
            <a:ext cx="2324273"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en-US" sz="2000" b="0" smtClean="0">
                <a:latin typeface="Arial" charset="0"/>
                <a:ea typeface="Arial" charset="0"/>
                <a:cs typeface="Arial" charset="0"/>
              </a:rPr>
              <a:t>14-27 cycles / byte</a:t>
            </a:r>
            <a:endParaRPr lang="en-US" sz="2000" b="0" dirty="0">
              <a:latin typeface="Arial" charset="0"/>
              <a:ea typeface="Arial" charset="0"/>
              <a:cs typeface="Arial" charset="0"/>
            </a:endParaRPr>
          </a:p>
        </p:txBody>
      </p:sp>
      <p:sp>
        <p:nvSpPr>
          <p:cNvPr id="13" name="Text Box 35"/>
          <p:cNvSpPr txBox="1">
            <a:spLocks noChangeArrowheads="1"/>
          </p:cNvSpPr>
          <p:nvPr/>
        </p:nvSpPr>
        <p:spPr bwMode="auto">
          <a:xfrm>
            <a:off x="5299023" y="1259478"/>
            <a:ext cx="3714448"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en-US" sz="2000" b="0" smtClean="0">
                <a:latin typeface="Arial" charset="0"/>
                <a:ea typeface="Arial" charset="0"/>
                <a:cs typeface="Arial" charset="0"/>
              </a:rPr>
              <a:t>Constant-time padding removal</a:t>
            </a:r>
            <a:endParaRPr lang="en-US" sz="2000" b="0" dirty="0">
              <a:latin typeface="Arial" charset="0"/>
              <a:ea typeface="Arial" charset="0"/>
              <a:cs typeface="Arial" charset="0"/>
            </a:endParaRPr>
          </a:p>
        </p:txBody>
      </p:sp>
      <p:sp>
        <p:nvSpPr>
          <p:cNvPr id="14" name="Text Box 35"/>
          <p:cNvSpPr txBox="1">
            <a:spLocks noChangeArrowheads="1"/>
          </p:cNvSpPr>
          <p:nvPr/>
        </p:nvSpPr>
        <p:spPr bwMode="auto">
          <a:xfrm>
            <a:off x="1531517" y="5847863"/>
            <a:ext cx="6080966"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r>
              <a:rPr lang="en-US" sz="2000" b="0" dirty="0" smtClean="0">
                <a:latin typeface="Arial" charset="0"/>
                <a:ea typeface="Arial" charset="0"/>
                <a:cs typeface="Arial" charset="0"/>
              </a:rPr>
              <a:t>There is </a:t>
            </a:r>
            <a:r>
              <a:rPr lang="en-US" sz="2000" b="0" smtClean="0">
                <a:latin typeface="Arial" charset="0"/>
                <a:ea typeface="Arial" charset="0"/>
                <a:cs typeface="Arial" charset="0"/>
              </a:rPr>
              <a:t>a lot of </a:t>
            </a:r>
            <a:r>
              <a:rPr lang="en-US" sz="2000" b="0" dirty="0" smtClean="0">
                <a:latin typeface="Arial" charset="0"/>
                <a:ea typeface="Arial" charset="0"/>
                <a:cs typeface="Arial" charset="0"/>
              </a:rPr>
              <a:t>room for implementing </a:t>
            </a:r>
            <a:r>
              <a:rPr lang="en-US" sz="2000" b="0" dirty="0" err="1" smtClean="0">
                <a:latin typeface="Arial" charset="0"/>
                <a:ea typeface="Arial" charset="0"/>
                <a:cs typeface="Arial" charset="0"/>
              </a:rPr>
              <a:t>optimisations</a:t>
            </a:r>
            <a:endParaRPr lang="en-US" sz="2000" b="0" dirty="0" smtClean="0">
              <a:latin typeface="Arial" charset="0"/>
              <a:ea typeface="Arial" charset="0"/>
              <a:cs typeface="Arial" charset="0"/>
            </a:endParaRPr>
          </a:p>
        </p:txBody>
      </p:sp>
      <p:sp>
        <p:nvSpPr>
          <p:cNvPr id="15" name="Rectangle 14"/>
          <p:cNvSpPr/>
          <p:nvPr/>
        </p:nvSpPr>
        <p:spPr>
          <a:xfrm>
            <a:off x="2022733" y="336549"/>
            <a:ext cx="974909" cy="312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6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4971510" y="2584986"/>
            <a:ext cx="1809822" cy="5357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13" name="Text Box 20"/>
          <p:cNvSpPr txBox="1">
            <a:spLocks noChangeArrowheads="1"/>
          </p:cNvSpPr>
          <p:nvPr/>
        </p:nvSpPr>
        <p:spPr bwMode="auto">
          <a:xfrm>
            <a:off x="5463888" y="2673622"/>
            <a:ext cx="864989" cy="378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Payload</a:t>
            </a:r>
          </a:p>
        </p:txBody>
      </p:sp>
      <p:sp>
        <p:nvSpPr>
          <p:cNvPr id="17" name="Rectangle 30"/>
          <p:cNvSpPr>
            <a:spLocks noChangeArrowheads="1"/>
          </p:cNvSpPr>
          <p:nvPr/>
        </p:nvSpPr>
        <p:spPr bwMode="auto">
          <a:xfrm>
            <a:off x="2935460" y="2584988"/>
            <a:ext cx="1357368" cy="53575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Text Box 31"/>
          <p:cNvSpPr txBox="1">
            <a:spLocks noChangeArrowheads="1"/>
          </p:cNvSpPr>
          <p:nvPr/>
        </p:nvSpPr>
        <p:spPr bwMode="auto">
          <a:xfrm>
            <a:off x="3236543" y="2586958"/>
            <a:ext cx="761856" cy="642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Packet</a:t>
            </a:r>
          </a:p>
          <a:p>
            <a:pPr algn="r" eaLnBrk="1" hangingPunct="1"/>
            <a:r>
              <a:rPr lang="en-GB" b="0" dirty="0">
                <a:latin typeface="Arial" charset="0"/>
                <a:cs typeface="Arial" charset="0"/>
              </a:rPr>
              <a:t>Length</a:t>
            </a:r>
          </a:p>
        </p:txBody>
      </p:sp>
      <p:sp>
        <p:nvSpPr>
          <p:cNvPr id="16" name="Text Box 32"/>
          <p:cNvSpPr txBox="1">
            <a:spLocks noChangeArrowheads="1"/>
          </p:cNvSpPr>
          <p:nvPr/>
        </p:nvSpPr>
        <p:spPr bwMode="auto">
          <a:xfrm>
            <a:off x="4069927" y="2886349"/>
            <a:ext cx="281121" cy="340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4</a:t>
            </a:r>
          </a:p>
        </p:txBody>
      </p:sp>
      <p:sp>
        <p:nvSpPr>
          <p:cNvPr id="20" name="Rectangle 34"/>
          <p:cNvSpPr>
            <a:spLocks noChangeArrowheads="1"/>
          </p:cNvSpPr>
          <p:nvPr/>
        </p:nvSpPr>
        <p:spPr bwMode="auto">
          <a:xfrm>
            <a:off x="4292826" y="2584988"/>
            <a:ext cx="678684" cy="53575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 name="Text Box 36"/>
          <p:cNvSpPr txBox="1">
            <a:spLocks noChangeArrowheads="1"/>
          </p:cNvSpPr>
          <p:nvPr/>
        </p:nvSpPr>
        <p:spPr bwMode="auto">
          <a:xfrm>
            <a:off x="4377661" y="2584988"/>
            <a:ext cx="523984" cy="642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a:latin typeface="Arial" charset="0"/>
                <a:cs typeface="Arial" charset="0"/>
              </a:rPr>
              <a:t>Pad</a:t>
            </a:r>
          </a:p>
          <a:p>
            <a:pPr algn="ctr" eaLnBrk="1" hangingPunct="1"/>
            <a:r>
              <a:rPr lang="en-GB" b="0" dirty="0">
                <a:latin typeface="Arial" charset="0"/>
                <a:cs typeface="Arial" charset="0"/>
              </a:rPr>
              <a:t>Len</a:t>
            </a:r>
          </a:p>
        </p:txBody>
      </p:sp>
      <p:sp>
        <p:nvSpPr>
          <p:cNvPr id="23" name="Text Box 37"/>
          <p:cNvSpPr txBox="1">
            <a:spLocks noChangeArrowheads="1"/>
          </p:cNvSpPr>
          <p:nvPr/>
        </p:nvSpPr>
        <p:spPr bwMode="auto">
          <a:xfrm>
            <a:off x="4748608" y="2900137"/>
            <a:ext cx="281122" cy="340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dirty="0">
                <a:latin typeface="Arial" charset="0"/>
                <a:cs typeface="Arial" charset="0"/>
              </a:rPr>
              <a:t>1</a:t>
            </a:r>
          </a:p>
        </p:txBody>
      </p:sp>
      <p:sp>
        <p:nvSpPr>
          <p:cNvPr id="25" name="Rectangle 24"/>
          <p:cNvSpPr>
            <a:spLocks noChangeArrowheads="1"/>
          </p:cNvSpPr>
          <p:nvPr/>
        </p:nvSpPr>
        <p:spPr bwMode="auto">
          <a:xfrm>
            <a:off x="6781332" y="2584988"/>
            <a:ext cx="1284176" cy="53575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 name="Text Box 40"/>
          <p:cNvSpPr txBox="1">
            <a:spLocks noChangeArrowheads="1"/>
          </p:cNvSpPr>
          <p:nvPr/>
        </p:nvSpPr>
        <p:spPr bwMode="auto">
          <a:xfrm>
            <a:off x="6964310" y="2673624"/>
            <a:ext cx="874970" cy="378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Padding</a:t>
            </a:r>
          </a:p>
        </p:txBody>
      </p:sp>
      <p:sp>
        <p:nvSpPr>
          <p:cNvPr id="27" name="Text Box 41"/>
          <p:cNvSpPr txBox="1">
            <a:spLocks noChangeArrowheads="1"/>
          </p:cNvSpPr>
          <p:nvPr/>
        </p:nvSpPr>
        <p:spPr bwMode="auto">
          <a:xfrm>
            <a:off x="7696224" y="2886349"/>
            <a:ext cx="414197" cy="340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 ≥4</a:t>
            </a:r>
          </a:p>
        </p:txBody>
      </p:sp>
      <p:sp>
        <p:nvSpPr>
          <p:cNvPr id="28" name="Rectangle 27"/>
          <p:cNvSpPr/>
          <p:nvPr/>
        </p:nvSpPr>
        <p:spPr>
          <a:xfrm>
            <a:off x="2671304" y="2325848"/>
            <a:ext cx="5694948" cy="107482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3025170" y="2476870"/>
            <a:ext cx="1147714" cy="76402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030017" y="2420018"/>
            <a:ext cx="1039910" cy="820873"/>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447864" y="2471719"/>
            <a:ext cx="403702" cy="76917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475806" y="2476870"/>
            <a:ext cx="309400" cy="750233"/>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898757" y="2482022"/>
            <a:ext cx="1147714" cy="76402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03604" y="2425170"/>
            <a:ext cx="1039910" cy="820873"/>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19528068">
            <a:off x="926604" y="2578246"/>
            <a:ext cx="1807416" cy="400110"/>
          </a:xfrm>
          <a:prstGeom prst="rect">
            <a:avLst/>
          </a:prstGeom>
          <a:noFill/>
        </p:spPr>
        <p:txBody>
          <a:bodyPr wrap="square" rtlCol="0">
            <a:spAutoFit/>
          </a:bodyPr>
          <a:lstStyle/>
          <a:p>
            <a:r>
              <a:rPr lang="en-US" sz="2000" b="1" dirty="0" smtClean="0">
                <a:latin typeface="Arial" charset="0"/>
                <a:ea typeface="Arial" charset="0"/>
                <a:cs typeface="Arial" charset="0"/>
              </a:rPr>
              <a:t>SSH packet</a:t>
            </a:r>
            <a:endParaRPr lang="en-US" sz="2000" b="1" dirty="0">
              <a:latin typeface="Arial" charset="0"/>
              <a:ea typeface="Arial" charset="0"/>
              <a:cs typeface="Arial" charset="0"/>
            </a:endParaRPr>
          </a:p>
        </p:txBody>
      </p:sp>
      <p:sp>
        <p:nvSpPr>
          <p:cNvPr id="42" name="TextBox 41"/>
          <p:cNvSpPr txBox="1"/>
          <p:nvPr/>
        </p:nvSpPr>
        <p:spPr>
          <a:xfrm>
            <a:off x="200043" y="144205"/>
            <a:ext cx="6328348" cy="954107"/>
          </a:xfrm>
          <a:prstGeom prst="rect">
            <a:avLst/>
          </a:prstGeom>
          <a:noFill/>
        </p:spPr>
        <p:txBody>
          <a:bodyPr wrap="square" rtlCol="0">
            <a:spAutoFit/>
          </a:bodyPr>
          <a:lstStyle/>
          <a:p>
            <a:r>
              <a:rPr lang="en-US" sz="2800" b="1" dirty="0" err="1" smtClean="0">
                <a:latin typeface="Arial" charset="0"/>
                <a:ea typeface="Arial" charset="0"/>
                <a:cs typeface="Arial" charset="0"/>
              </a:rPr>
              <a:t>InterMAC</a:t>
            </a:r>
            <a:r>
              <a:rPr lang="en-US" sz="2800" b="1" dirty="0" smtClean="0">
                <a:latin typeface="Arial" charset="0"/>
                <a:ea typeface="Arial" charset="0"/>
                <a:cs typeface="Arial" charset="0"/>
              </a:rPr>
              <a:t>-based encryption scheme integration in </a:t>
            </a:r>
            <a:r>
              <a:rPr lang="en-US" sz="2800" b="1" dirty="0" err="1">
                <a:latin typeface="Arial" charset="0"/>
                <a:ea typeface="Arial" charset="0"/>
                <a:cs typeface="Arial" charset="0"/>
              </a:rPr>
              <a:t>OpenSSH</a:t>
            </a:r>
            <a:endParaRPr lang="en-US" sz="2800" b="1" dirty="0">
              <a:latin typeface="Arial" charset="0"/>
              <a:ea typeface="Arial" charset="0"/>
              <a:cs typeface="Arial" charset="0"/>
            </a:endParaRPr>
          </a:p>
        </p:txBody>
      </p:sp>
      <p:sp>
        <p:nvSpPr>
          <p:cNvPr id="44" name="Text Box 35"/>
          <p:cNvSpPr txBox="1">
            <a:spLocks noChangeArrowheads="1"/>
          </p:cNvSpPr>
          <p:nvPr/>
        </p:nvSpPr>
        <p:spPr bwMode="auto">
          <a:xfrm>
            <a:off x="438701" y="1332745"/>
            <a:ext cx="5770713"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Required a number of modifications to </a:t>
            </a:r>
            <a:r>
              <a:rPr lang="en-US" sz="2000" b="0" dirty="0" err="1" smtClean="0">
                <a:latin typeface="Arial" charset="0"/>
                <a:ea typeface="Arial" charset="0"/>
                <a:cs typeface="Arial" charset="0"/>
                <a:sym typeface="Symbol" charset="0"/>
              </a:rPr>
              <a:t>OpenSSH</a:t>
            </a:r>
            <a:r>
              <a:rPr lang="en-US" sz="2000" b="0" dirty="0" smtClean="0">
                <a:latin typeface="Arial" charset="0"/>
                <a:ea typeface="Arial" charset="0"/>
                <a:cs typeface="Arial" charset="0"/>
                <a:sym typeface="Symbol" charset="0"/>
              </a:rPr>
              <a:t>:</a:t>
            </a:r>
          </a:p>
        </p:txBody>
      </p:sp>
      <p:sp>
        <p:nvSpPr>
          <p:cNvPr id="45" name="Text Box 35"/>
          <p:cNvSpPr txBox="1">
            <a:spLocks noChangeArrowheads="1"/>
          </p:cNvSpPr>
          <p:nvPr/>
        </p:nvSpPr>
        <p:spPr bwMode="auto">
          <a:xfrm>
            <a:off x="438701" y="3823747"/>
            <a:ext cx="5526861"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Standalone code-path </a:t>
            </a:r>
            <a:r>
              <a:rPr lang="en-US" sz="2000" b="0" smtClean="0">
                <a:latin typeface="Arial" charset="0"/>
                <a:ea typeface="Arial" charset="0"/>
                <a:cs typeface="Arial" charset="0"/>
                <a:sym typeface="Symbol" charset="0"/>
              </a:rPr>
              <a:t>for encryption/decryption</a:t>
            </a:r>
            <a:endParaRPr lang="en-US" sz="2000" b="0" dirty="0" smtClean="0">
              <a:latin typeface="Arial" charset="0"/>
              <a:ea typeface="Arial" charset="0"/>
              <a:cs typeface="Arial" charset="0"/>
              <a:sym typeface="Symbol" charset="0"/>
            </a:endParaRPr>
          </a:p>
        </p:txBody>
      </p:sp>
      <p:sp>
        <p:nvSpPr>
          <p:cNvPr id="46" name="Text Box 35"/>
          <p:cNvSpPr txBox="1">
            <a:spLocks noChangeArrowheads="1"/>
          </p:cNvSpPr>
          <p:nvPr/>
        </p:nvSpPr>
        <p:spPr bwMode="auto">
          <a:xfrm>
            <a:off x="449116" y="4592211"/>
            <a:ext cx="5152107" cy="707886"/>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err="1" smtClean="0">
                <a:latin typeface="Arial" charset="0"/>
                <a:ea typeface="Arial" charset="0"/>
                <a:cs typeface="Arial" charset="0"/>
                <a:sym typeface="Symbol" charset="0"/>
              </a:rPr>
              <a:t>InterMAC</a:t>
            </a:r>
            <a:r>
              <a:rPr lang="en-US" sz="2000" b="0" dirty="0" smtClean="0">
                <a:latin typeface="Arial" charset="0"/>
                <a:ea typeface="Arial" charset="0"/>
                <a:cs typeface="Arial" charset="0"/>
                <a:sym typeface="Symbol" charset="0"/>
              </a:rPr>
              <a:t> requires non-standard buffering of decrypted messages in </a:t>
            </a:r>
            <a:r>
              <a:rPr lang="en-US" sz="2000" b="0" dirty="0" err="1" smtClean="0">
                <a:latin typeface="Arial" charset="0"/>
                <a:ea typeface="Arial" charset="0"/>
                <a:cs typeface="Arial" charset="0"/>
                <a:sym typeface="Symbol" charset="0"/>
              </a:rPr>
              <a:t>OpenSSH</a:t>
            </a:r>
            <a:r>
              <a:rPr lang="en-US" sz="2000" b="0" dirty="0" smtClean="0">
                <a:latin typeface="Arial" charset="0"/>
                <a:ea typeface="Arial" charset="0"/>
                <a:cs typeface="Arial" charset="0"/>
                <a:sym typeface="Symbol" charset="0"/>
              </a:rPr>
              <a:t> layer</a:t>
            </a:r>
          </a:p>
        </p:txBody>
      </p:sp>
      <p:sp>
        <p:nvSpPr>
          <p:cNvPr id="47" name="Text Box 35"/>
          <p:cNvSpPr txBox="1">
            <a:spLocks noChangeArrowheads="1"/>
          </p:cNvSpPr>
          <p:nvPr/>
        </p:nvSpPr>
        <p:spPr bwMode="auto">
          <a:xfrm>
            <a:off x="449116" y="5668451"/>
            <a:ext cx="323486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Makes integration complex</a:t>
            </a:r>
            <a:endParaRPr lang="en-US" sz="2000" b="0" dirty="0" smtClean="0">
              <a:latin typeface="Arial" charset="0"/>
              <a:ea typeface="Arial" charset="0"/>
              <a:cs typeface="Arial" charset="0"/>
              <a:sym typeface="Symbol" charset="0"/>
            </a:endParaRPr>
          </a:p>
        </p:txBody>
      </p:sp>
    </p:spTree>
    <p:extLst>
      <p:ext uri="{BB962C8B-B14F-4D97-AF65-F5344CB8AC3E}">
        <p14:creationId xmlns:p14="http://schemas.microsoft.com/office/powerpoint/2010/main" val="5856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p:bldP spid="16" grpId="0"/>
      <p:bldP spid="20" grpId="0" animBg="1"/>
      <p:bldP spid="22" grpId="0"/>
      <p:bldP spid="23" grpId="0"/>
      <p:bldP spid="25" grpId="0" animBg="1"/>
      <p:bldP spid="26" grpId="0"/>
      <p:bldP spid="27" grpId="0"/>
      <p:bldP spid="28" grpId="0" animBg="1"/>
      <p:bldP spid="35" grpId="0"/>
      <p:bldP spid="44" grpId="0" animBg="1"/>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160" y="1732058"/>
            <a:ext cx="6345936" cy="4797840"/>
          </a:xfrm>
          <a:prstGeom prst="rect">
            <a:avLst/>
          </a:prstGeom>
        </p:spPr>
      </p:pic>
      <p:grpSp>
        <p:nvGrpSpPr>
          <p:cNvPr id="13" name="Group 12"/>
          <p:cNvGrpSpPr/>
          <p:nvPr/>
        </p:nvGrpSpPr>
        <p:grpSpPr>
          <a:xfrm>
            <a:off x="1433025" y="144051"/>
            <a:ext cx="6528405" cy="1052055"/>
            <a:chOff x="1341791" y="193795"/>
            <a:chExt cx="6528405" cy="1052055"/>
          </a:xfrm>
        </p:grpSpPr>
        <p:sp>
          <p:nvSpPr>
            <p:cNvPr id="7" name="Alternate Process 6"/>
            <p:cNvSpPr/>
            <p:nvPr/>
          </p:nvSpPr>
          <p:spPr>
            <a:xfrm>
              <a:off x="1341791" y="193795"/>
              <a:ext cx="1979193" cy="1052055"/>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AWS London</a:t>
              </a:r>
            </a:p>
            <a:p>
              <a:pPr algn="ctr"/>
              <a:r>
                <a:rPr lang="en-US" dirty="0" smtClean="0">
                  <a:solidFill>
                    <a:schemeClr val="tx1"/>
                  </a:solidFill>
                  <a:latin typeface="Arial" charset="0"/>
                  <a:ea typeface="Arial" charset="0"/>
                  <a:cs typeface="Arial" charset="0"/>
                </a:rPr>
                <a:t>Availability zone 1</a:t>
              </a:r>
              <a:endParaRPr lang="en-US" dirty="0">
                <a:solidFill>
                  <a:schemeClr val="tx1"/>
                </a:solidFill>
                <a:latin typeface="Arial" charset="0"/>
                <a:ea typeface="Arial" charset="0"/>
                <a:cs typeface="Arial" charset="0"/>
              </a:endParaRPr>
            </a:p>
          </p:txBody>
        </p:sp>
        <p:cxnSp>
          <p:nvCxnSpPr>
            <p:cNvPr id="8" name="Straight Arrow Connector 7"/>
            <p:cNvCxnSpPr/>
            <p:nvPr/>
          </p:nvCxnSpPr>
          <p:spPr>
            <a:xfrm flipV="1">
              <a:off x="3499364" y="569353"/>
              <a:ext cx="221325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680678" y="193795"/>
              <a:ext cx="1804597" cy="461665"/>
            </a:xfrm>
            <a:prstGeom prst="rect">
              <a:avLst/>
            </a:prstGeom>
            <a:noFill/>
          </p:spPr>
          <p:txBody>
            <a:bodyPr wrap="none" rtlCol="0">
              <a:spAutoFit/>
            </a:bodyPr>
            <a:lstStyle/>
            <a:p>
              <a:r>
                <a:rPr lang="en-US" sz="2400" b="1" dirty="0" smtClean="0">
                  <a:latin typeface="Arial" charset="0"/>
                  <a:ea typeface="Arial" charset="0"/>
                  <a:cs typeface="Arial" charset="0"/>
                </a:rPr>
                <a:t>SCP 50 MB</a:t>
              </a:r>
              <a:endParaRPr lang="en-US" sz="2400" b="1" dirty="0">
                <a:latin typeface="Arial" charset="0"/>
                <a:ea typeface="Arial" charset="0"/>
                <a:cs typeface="Arial" charset="0"/>
              </a:endParaRPr>
            </a:p>
          </p:txBody>
        </p:sp>
        <p:sp>
          <p:nvSpPr>
            <p:cNvPr id="10" name="Alternate Process 9"/>
            <p:cNvSpPr/>
            <p:nvPr/>
          </p:nvSpPr>
          <p:spPr>
            <a:xfrm>
              <a:off x="5891003" y="193796"/>
              <a:ext cx="1979193" cy="1052054"/>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AWS London</a:t>
              </a:r>
            </a:p>
            <a:p>
              <a:pPr algn="ctr"/>
              <a:r>
                <a:rPr lang="en-US" dirty="0" smtClean="0">
                  <a:solidFill>
                    <a:schemeClr val="tx1"/>
                  </a:solidFill>
                  <a:latin typeface="Arial" charset="0"/>
                  <a:ea typeface="Arial" charset="0"/>
                  <a:cs typeface="Arial" charset="0"/>
                </a:rPr>
                <a:t>Availability zone 2</a:t>
              </a:r>
              <a:endParaRPr lang="en-US" dirty="0">
                <a:solidFill>
                  <a:schemeClr val="tx1"/>
                </a:solidFill>
                <a:latin typeface="Arial" charset="0"/>
                <a:ea typeface="Arial" charset="0"/>
                <a:cs typeface="Arial" charset="0"/>
              </a:endParaRPr>
            </a:p>
          </p:txBody>
        </p:sp>
      </p:grpSp>
      <p:sp>
        <p:nvSpPr>
          <p:cNvPr id="14" name="Rectangle 13"/>
          <p:cNvSpPr/>
          <p:nvPr/>
        </p:nvSpPr>
        <p:spPr>
          <a:xfrm>
            <a:off x="2121160" y="5135299"/>
            <a:ext cx="6345936" cy="270719"/>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0" y="5070604"/>
            <a:ext cx="2021707" cy="400110"/>
          </a:xfrm>
          <a:prstGeom prst="rect">
            <a:avLst/>
          </a:prstGeom>
          <a:noFill/>
        </p:spPr>
        <p:txBody>
          <a:bodyPr wrap="none" rtlCol="0">
            <a:spAutoFit/>
          </a:bodyPr>
          <a:lstStyle/>
          <a:p>
            <a:r>
              <a:rPr lang="en-US" sz="2000" b="1" dirty="0" smtClean="0">
                <a:latin typeface="Arial" charset="0"/>
                <a:ea typeface="Arial" charset="0"/>
                <a:cs typeface="Arial" charset="0"/>
              </a:rPr>
              <a:t>Current default</a:t>
            </a:r>
            <a:endParaRPr lang="en-US" sz="2000" b="1" dirty="0">
              <a:latin typeface="Arial" charset="0"/>
              <a:ea typeface="Arial" charset="0"/>
              <a:cs typeface="Arial" charset="0"/>
            </a:endParaRPr>
          </a:p>
        </p:txBody>
      </p:sp>
      <p:sp>
        <p:nvSpPr>
          <p:cNvPr id="17" name="TextBox 16"/>
          <p:cNvSpPr txBox="1"/>
          <p:nvPr/>
        </p:nvSpPr>
        <p:spPr>
          <a:xfrm>
            <a:off x="3839077" y="1063833"/>
            <a:ext cx="984565" cy="707886"/>
          </a:xfrm>
          <a:prstGeom prst="rect">
            <a:avLst/>
          </a:prstGeom>
          <a:noFill/>
        </p:spPr>
        <p:txBody>
          <a:bodyPr wrap="none" rtlCol="0">
            <a:spAutoFit/>
          </a:bodyPr>
          <a:lstStyle/>
          <a:p>
            <a:r>
              <a:rPr lang="en-US" sz="2000" b="1" dirty="0" smtClean="0">
                <a:latin typeface="Arial" charset="0"/>
                <a:ea typeface="Arial" charset="0"/>
                <a:cs typeface="Arial" charset="0"/>
              </a:rPr>
              <a:t>Chunk</a:t>
            </a:r>
          </a:p>
          <a:p>
            <a:r>
              <a:rPr lang="en-US" sz="2000" b="1" dirty="0" smtClean="0">
                <a:latin typeface="Arial" charset="0"/>
                <a:ea typeface="Arial" charset="0"/>
                <a:cs typeface="Arial" charset="0"/>
              </a:rPr>
              <a:t>length</a:t>
            </a:r>
            <a:endParaRPr lang="en-US" sz="2000" b="1" dirty="0">
              <a:latin typeface="Arial" charset="0"/>
              <a:ea typeface="Arial" charset="0"/>
              <a:cs typeface="Arial" charset="0"/>
            </a:endParaRPr>
          </a:p>
        </p:txBody>
      </p:sp>
      <p:sp>
        <p:nvSpPr>
          <p:cNvPr id="18" name="TextBox 17"/>
          <p:cNvSpPr txBox="1"/>
          <p:nvPr/>
        </p:nvSpPr>
        <p:spPr>
          <a:xfrm>
            <a:off x="1963776" y="1255336"/>
            <a:ext cx="1710725" cy="707886"/>
          </a:xfrm>
          <a:prstGeom prst="rect">
            <a:avLst/>
          </a:prstGeom>
          <a:noFill/>
        </p:spPr>
        <p:txBody>
          <a:bodyPr wrap="none" rtlCol="0">
            <a:spAutoFit/>
          </a:bodyPr>
          <a:lstStyle/>
          <a:p>
            <a:r>
              <a:rPr lang="en-US" sz="2000" b="1" dirty="0">
                <a:latin typeface="Arial" charset="0"/>
                <a:ea typeface="Arial" charset="0"/>
                <a:cs typeface="Arial" charset="0"/>
              </a:rPr>
              <a:t>I</a:t>
            </a:r>
            <a:r>
              <a:rPr lang="en-US" sz="2000" b="1" dirty="0" smtClean="0">
                <a:latin typeface="Arial" charset="0"/>
                <a:ea typeface="Arial" charset="0"/>
                <a:cs typeface="Arial" charset="0"/>
              </a:rPr>
              <a:t>nternal</a:t>
            </a:r>
          </a:p>
          <a:p>
            <a:r>
              <a:rPr lang="en-US" sz="2000" b="1" dirty="0" smtClean="0">
                <a:latin typeface="Arial" charset="0"/>
                <a:ea typeface="Arial" charset="0"/>
                <a:cs typeface="Arial" charset="0"/>
              </a:rPr>
              <a:t>AE schemes</a:t>
            </a:r>
            <a:endParaRPr lang="en-US" sz="2000" b="1" dirty="0">
              <a:latin typeface="Arial" charset="0"/>
              <a:ea typeface="Arial" charset="0"/>
              <a:cs typeface="Arial" charset="0"/>
            </a:endParaRPr>
          </a:p>
        </p:txBody>
      </p:sp>
      <p:sp>
        <p:nvSpPr>
          <p:cNvPr id="2" name="Rectangle 1"/>
          <p:cNvSpPr/>
          <p:nvPr/>
        </p:nvSpPr>
        <p:spPr>
          <a:xfrm>
            <a:off x="67326" y="2937125"/>
            <a:ext cx="1954381" cy="923330"/>
          </a:xfrm>
          <a:prstGeom prst="rect">
            <a:avLst/>
          </a:prstGeom>
        </p:spPr>
        <p:txBody>
          <a:bodyPr wrap="none">
            <a:spAutoFit/>
          </a:bodyPr>
          <a:lstStyle/>
          <a:p>
            <a:r>
              <a:rPr lang="en-US" b="1" dirty="0" err="1" smtClean="0">
                <a:latin typeface="Arial" charset="0"/>
                <a:ea typeface="Arial" charset="0"/>
                <a:cs typeface="Arial" charset="0"/>
              </a:rPr>
              <a:t>InterMAC</a:t>
            </a:r>
            <a:r>
              <a:rPr lang="en-US" b="1" dirty="0" smtClean="0">
                <a:latin typeface="Arial" charset="0"/>
                <a:ea typeface="Arial" charset="0"/>
                <a:cs typeface="Arial" charset="0"/>
              </a:rPr>
              <a:t>-based</a:t>
            </a:r>
          </a:p>
          <a:p>
            <a:r>
              <a:rPr lang="en-US" b="1" dirty="0" smtClean="0">
                <a:latin typeface="Arial" charset="0"/>
                <a:ea typeface="Arial" charset="0"/>
                <a:cs typeface="Arial" charset="0"/>
              </a:rPr>
              <a:t>encryption</a:t>
            </a:r>
          </a:p>
          <a:p>
            <a:r>
              <a:rPr lang="en-US" b="1" dirty="0">
                <a:latin typeface="Arial" charset="0"/>
                <a:ea typeface="Arial" charset="0"/>
                <a:cs typeface="Arial" charset="0"/>
              </a:rPr>
              <a:t>s</a:t>
            </a:r>
            <a:r>
              <a:rPr lang="en-US" b="1" dirty="0" smtClean="0">
                <a:latin typeface="Arial" charset="0"/>
                <a:ea typeface="Arial" charset="0"/>
                <a:cs typeface="Arial" charset="0"/>
              </a:rPr>
              <a:t>chemes</a:t>
            </a:r>
          </a:p>
        </p:txBody>
      </p:sp>
      <p:cxnSp>
        <p:nvCxnSpPr>
          <p:cNvPr id="19" name="Straight Arrow Connector 18"/>
          <p:cNvCxnSpPr/>
          <p:nvPr/>
        </p:nvCxnSpPr>
        <p:spPr>
          <a:xfrm>
            <a:off x="3124200" y="1864331"/>
            <a:ext cx="0" cy="22150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322742" y="1771719"/>
            <a:ext cx="8618" cy="29904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021707" y="2184400"/>
            <a:ext cx="0" cy="2603600"/>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1999261" y="2184400"/>
            <a:ext cx="121899" cy="0"/>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2021707" y="4788000"/>
            <a:ext cx="121899" cy="0"/>
          </a:xfrm>
          <a:prstGeom prst="straightConnector1">
            <a:avLst/>
          </a:prstGeom>
          <a:ln w="38100">
            <a:tailEnd type="non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143606" y="2389802"/>
            <a:ext cx="6345936" cy="270719"/>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p:cNvSpPr/>
          <p:nvPr/>
        </p:nvSpPr>
        <p:spPr>
          <a:xfrm>
            <a:off x="2149067" y="2951741"/>
            <a:ext cx="6345936" cy="270719"/>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p:cNvSpPr/>
          <p:nvPr/>
        </p:nvSpPr>
        <p:spPr>
          <a:xfrm>
            <a:off x="2143606" y="3489039"/>
            <a:ext cx="6345936" cy="270719"/>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p:cNvSpPr/>
          <p:nvPr/>
        </p:nvSpPr>
        <p:spPr>
          <a:xfrm>
            <a:off x="2144143" y="4060824"/>
            <a:ext cx="6345936" cy="270719"/>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1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2" grpId="0" animBg="1"/>
      <p:bldP spid="33" grpId="0" animBg="1"/>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432"/>
          <a:stretch/>
        </p:blipFill>
        <p:spPr>
          <a:xfrm>
            <a:off x="0" y="1659125"/>
            <a:ext cx="8741664" cy="4509541"/>
          </a:xfrm>
          <a:prstGeom prst="rect">
            <a:avLst/>
          </a:prstGeom>
        </p:spPr>
      </p:pic>
      <p:sp>
        <p:nvSpPr>
          <p:cNvPr id="17" name="Rectangle 16"/>
          <p:cNvSpPr/>
          <p:nvPr/>
        </p:nvSpPr>
        <p:spPr>
          <a:xfrm>
            <a:off x="1876508" y="1939482"/>
            <a:ext cx="1447137" cy="3628910"/>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7626096" y="4912360"/>
            <a:ext cx="804672" cy="656032"/>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p:cNvSpPr/>
          <p:nvPr/>
        </p:nvSpPr>
        <p:spPr>
          <a:xfrm>
            <a:off x="7626096" y="1939483"/>
            <a:ext cx="804672" cy="2972878"/>
          </a:xfrm>
          <a:prstGeom prst="rect">
            <a:avLst/>
          </a:prstGeom>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TextBox 19"/>
          <p:cNvSpPr txBox="1"/>
          <p:nvPr/>
        </p:nvSpPr>
        <p:spPr>
          <a:xfrm rot="20990859">
            <a:off x="7652093" y="1212724"/>
            <a:ext cx="1295547" cy="400110"/>
          </a:xfrm>
          <a:prstGeom prst="rect">
            <a:avLst/>
          </a:prstGeom>
          <a:noFill/>
        </p:spPr>
        <p:txBody>
          <a:bodyPr wrap="none" rtlCol="0">
            <a:spAutoFit/>
          </a:bodyPr>
          <a:lstStyle/>
          <a:p>
            <a:r>
              <a:rPr lang="en-US" sz="2000" b="1" dirty="0" smtClean="0">
                <a:latin typeface="Arial" charset="0"/>
                <a:ea typeface="Arial" charset="0"/>
                <a:cs typeface="Arial" charset="0"/>
              </a:rPr>
              <a:t>10%-35%</a:t>
            </a:r>
            <a:endParaRPr lang="en-US" sz="2000" b="1" dirty="0">
              <a:latin typeface="Arial" charset="0"/>
              <a:ea typeface="Arial" charset="0"/>
              <a:cs typeface="Arial" charset="0"/>
            </a:endParaRPr>
          </a:p>
        </p:txBody>
      </p:sp>
      <p:sp>
        <p:nvSpPr>
          <p:cNvPr id="32" name="Rectangle 31"/>
          <p:cNvSpPr/>
          <p:nvPr/>
        </p:nvSpPr>
        <p:spPr>
          <a:xfrm>
            <a:off x="3255411" y="5900408"/>
            <a:ext cx="28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3255411" y="6629073"/>
            <a:ext cx="324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255411" y="64490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501674" y="64490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415411" y="6447385"/>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335411" y="64490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134235" y="5900200"/>
            <a:ext cx="360000" cy="360000"/>
          </a:xfrm>
          <a:prstGeom prst="rect">
            <a:avLst/>
          </a:prstGeom>
          <a:solidFill>
            <a:srgbClr val="FFFF00"/>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622654" y="6295588"/>
            <a:ext cx="351378" cy="369332"/>
          </a:xfrm>
          <a:prstGeom prst="rect">
            <a:avLst/>
          </a:prstGeom>
          <a:noFill/>
        </p:spPr>
        <p:txBody>
          <a:bodyPr wrap="none" rtlCol="0">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40" name="Rectangle 39"/>
          <p:cNvSpPr/>
          <p:nvPr/>
        </p:nvSpPr>
        <p:spPr>
          <a:xfrm>
            <a:off x="4702654" y="6295807"/>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41" name="Rectangle 40"/>
          <p:cNvSpPr/>
          <p:nvPr/>
        </p:nvSpPr>
        <p:spPr>
          <a:xfrm>
            <a:off x="5784147" y="6295588"/>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42" name="TextBox 41"/>
          <p:cNvSpPr txBox="1"/>
          <p:nvPr/>
        </p:nvSpPr>
        <p:spPr>
          <a:xfrm>
            <a:off x="5931411" y="5850974"/>
            <a:ext cx="639097" cy="455980"/>
          </a:xfrm>
          <a:prstGeom prst="rect">
            <a:avLst/>
          </a:prstGeom>
          <a:noFill/>
          <a:ln w="50800">
            <a:solidFill>
              <a:srgbClr val="FF0000"/>
            </a:solidFill>
          </a:ln>
        </p:spPr>
        <p:txBody>
          <a:bodyPr wrap="square" rtlCol="0">
            <a:spAutoFit/>
          </a:bodyPr>
          <a:lstStyle/>
          <a:p>
            <a:endParaRPr lang="en-US"/>
          </a:p>
        </p:txBody>
      </p:sp>
      <p:grpSp>
        <p:nvGrpSpPr>
          <p:cNvPr id="26" name="Group 25"/>
          <p:cNvGrpSpPr/>
          <p:nvPr/>
        </p:nvGrpSpPr>
        <p:grpSpPr>
          <a:xfrm>
            <a:off x="1433025" y="144051"/>
            <a:ext cx="6528405" cy="1052055"/>
            <a:chOff x="1341791" y="193795"/>
            <a:chExt cx="6528405" cy="1052055"/>
          </a:xfrm>
        </p:grpSpPr>
        <p:sp>
          <p:nvSpPr>
            <p:cNvPr id="27" name="Alternate Process 26"/>
            <p:cNvSpPr/>
            <p:nvPr/>
          </p:nvSpPr>
          <p:spPr>
            <a:xfrm>
              <a:off x="1341791" y="193795"/>
              <a:ext cx="1979193" cy="1052055"/>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AWS London</a:t>
              </a:r>
            </a:p>
            <a:p>
              <a:pPr algn="ctr"/>
              <a:r>
                <a:rPr lang="en-US" dirty="0" smtClean="0">
                  <a:solidFill>
                    <a:schemeClr val="tx1"/>
                  </a:solidFill>
                  <a:latin typeface="Arial" charset="0"/>
                  <a:ea typeface="Arial" charset="0"/>
                  <a:cs typeface="Arial" charset="0"/>
                </a:rPr>
                <a:t>region</a:t>
              </a:r>
              <a:endParaRPr lang="en-US" dirty="0">
                <a:solidFill>
                  <a:schemeClr val="tx1"/>
                </a:solidFill>
                <a:latin typeface="Arial" charset="0"/>
                <a:ea typeface="Arial" charset="0"/>
                <a:cs typeface="Arial" charset="0"/>
              </a:endParaRPr>
            </a:p>
          </p:txBody>
        </p:sp>
        <p:cxnSp>
          <p:nvCxnSpPr>
            <p:cNvPr id="28" name="Straight Arrow Connector 27"/>
            <p:cNvCxnSpPr/>
            <p:nvPr/>
          </p:nvCxnSpPr>
          <p:spPr>
            <a:xfrm flipV="1">
              <a:off x="3499364" y="569353"/>
              <a:ext cx="221325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94916" y="193795"/>
              <a:ext cx="1976118" cy="461665"/>
            </a:xfrm>
            <a:prstGeom prst="rect">
              <a:avLst/>
            </a:prstGeom>
            <a:noFill/>
          </p:spPr>
          <p:txBody>
            <a:bodyPr wrap="none" rtlCol="0">
              <a:spAutoFit/>
            </a:bodyPr>
            <a:lstStyle/>
            <a:p>
              <a:r>
                <a:rPr lang="en-US" sz="2400" b="1" smtClean="0">
                  <a:latin typeface="Arial" charset="0"/>
                  <a:ea typeface="Arial" charset="0"/>
                  <a:cs typeface="Arial" charset="0"/>
                </a:rPr>
                <a:t>SCP 100 </a:t>
              </a:r>
              <a:r>
                <a:rPr lang="en-US" sz="2400" b="1" dirty="0" smtClean="0">
                  <a:latin typeface="Arial" charset="0"/>
                  <a:ea typeface="Arial" charset="0"/>
                  <a:cs typeface="Arial" charset="0"/>
                </a:rPr>
                <a:t>MB</a:t>
              </a:r>
              <a:endParaRPr lang="en-US" sz="2400" b="1" dirty="0">
                <a:latin typeface="Arial" charset="0"/>
                <a:ea typeface="Arial" charset="0"/>
                <a:cs typeface="Arial" charset="0"/>
              </a:endParaRPr>
            </a:p>
          </p:txBody>
        </p:sp>
        <p:sp>
          <p:nvSpPr>
            <p:cNvPr id="30" name="Alternate Process 29"/>
            <p:cNvSpPr/>
            <p:nvPr/>
          </p:nvSpPr>
          <p:spPr>
            <a:xfrm>
              <a:off x="5891003" y="193796"/>
              <a:ext cx="1979193" cy="1052054"/>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charset="0"/>
                  <a:ea typeface="Arial" charset="0"/>
                  <a:cs typeface="Arial" charset="0"/>
                </a:rPr>
                <a:t>AWS Paris</a:t>
              </a:r>
            </a:p>
            <a:p>
              <a:pPr algn="ctr"/>
              <a:r>
                <a:rPr lang="en-US" dirty="0" smtClean="0">
                  <a:solidFill>
                    <a:schemeClr val="tx1"/>
                  </a:solidFill>
                  <a:latin typeface="Arial" charset="0"/>
                  <a:ea typeface="Arial" charset="0"/>
                  <a:cs typeface="Arial" charset="0"/>
                </a:rPr>
                <a:t>region</a:t>
              </a:r>
              <a:endParaRPr lang="en-US" dirty="0">
                <a:solidFill>
                  <a:schemeClr val="tx1"/>
                </a:solidFill>
                <a:latin typeface="Arial" charset="0"/>
                <a:ea typeface="Arial" charset="0"/>
                <a:cs typeface="Arial" charset="0"/>
              </a:endParaRPr>
            </a:p>
          </p:txBody>
        </p:sp>
      </p:grpSp>
    </p:spTree>
    <p:extLst>
      <p:ext uri="{BB962C8B-B14F-4D97-AF65-F5344CB8AC3E}">
        <p14:creationId xmlns:p14="http://schemas.microsoft.com/office/powerpoint/2010/main" val="6194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9" grpId="0" animBg="1"/>
      <p:bldP spid="20" grpId="0"/>
      <p:bldP spid="32" grpId="0" animBg="1"/>
      <p:bldP spid="38" grpId="0" animBg="1"/>
      <p:bldP spid="39" grpId="0"/>
      <p:bldP spid="40" grpId="0"/>
      <p:bldP spid="41" grpId="0"/>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218958" y="260957"/>
            <a:ext cx="6706085" cy="2782269"/>
            <a:chOff x="496358" y="260957"/>
            <a:chExt cx="6706085" cy="278226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58" y="260957"/>
              <a:ext cx="5147463" cy="2751717"/>
            </a:xfrm>
            <a:prstGeom prst="rect">
              <a:avLst/>
            </a:prstGeom>
          </p:spPr>
        </p:pic>
        <p:sp>
          <p:nvSpPr>
            <p:cNvPr id="4" name="Text Box 35"/>
            <p:cNvSpPr txBox="1">
              <a:spLocks noChangeArrowheads="1"/>
            </p:cNvSpPr>
            <p:nvPr/>
          </p:nvSpPr>
          <p:spPr bwMode="auto">
            <a:xfrm>
              <a:off x="5783147" y="260957"/>
              <a:ext cx="1419296"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RFC 4251</a:t>
              </a:r>
            </a:p>
          </p:txBody>
        </p:sp>
        <p:sp>
          <p:nvSpPr>
            <p:cNvPr id="5" name="Rectangle 4"/>
            <p:cNvSpPr/>
            <p:nvPr/>
          </p:nvSpPr>
          <p:spPr>
            <a:xfrm>
              <a:off x="2027023" y="1896705"/>
              <a:ext cx="1821306" cy="312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027023" y="2730808"/>
              <a:ext cx="1713877" cy="312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p:cNvSpPr txBox="1"/>
          <p:nvPr/>
        </p:nvSpPr>
        <p:spPr>
          <a:xfrm>
            <a:off x="5532925" y="4942757"/>
            <a:ext cx="4264556" cy="707886"/>
          </a:xfrm>
          <a:prstGeom prst="rect">
            <a:avLst/>
          </a:prstGeom>
          <a:noFill/>
        </p:spPr>
        <p:txBody>
          <a:bodyPr wrap="square" rtlCol="0">
            <a:spAutoFit/>
          </a:bodyPr>
          <a:lstStyle/>
          <a:p>
            <a:r>
              <a:rPr lang="en-US" sz="2000" dirty="0" smtClean="0">
                <a:latin typeface="Arial" charset="0"/>
                <a:ea typeface="Arial" charset="0"/>
                <a:cs typeface="Arial" charset="0"/>
              </a:rPr>
              <a:t>Affects performance to</a:t>
            </a:r>
          </a:p>
          <a:p>
            <a:r>
              <a:rPr lang="en-US" sz="2000" dirty="0" smtClean="0">
                <a:latin typeface="Arial" charset="0"/>
                <a:ea typeface="Arial" charset="0"/>
                <a:cs typeface="Arial" charset="0"/>
              </a:rPr>
              <a:t>some extent</a:t>
            </a:r>
            <a:endParaRPr lang="en-US" sz="2000" dirty="0">
              <a:latin typeface="Arial" charset="0"/>
              <a:ea typeface="Arial" charset="0"/>
              <a:cs typeface="Arial" charset="0"/>
            </a:endParaRPr>
          </a:p>
        </p:txBody>
      </p:sp>
      <p:cxnSp>
        <p:nvCxnSpPr>
          <p:cNvPr id="14" name="Straight Connector 13"/>
          <p:cNvCxnSpPr/>
          <p:nvPr/>
        </p:nvCxnSpPr>
        <p:spPr>
          <a:xfrm>
            <a:off x="970767" y="4440015"/>
            <a:ext cx="14340" cy="1939325"/>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98799" y="4543767"/>
            <a:ext cx="3185680" cy="400110"/>
          </a:xfrm>
          <a:prstGeom prst="rect">
            <a:avLst/>
          </a:prstGeom>
          <a:noFill/>
        </p:spPr>
        <p:txBody>
          <a:bodyPr wrap="none" rtlCol="0">
            <a:spAutoFit/>
          </a:bodyPr>
          <a:lstStyle/>
          <a:p>
            <a:r>
              <a:rPr lang="en-US" sz="2000" dirty="0" smtClean="0">
                <a:latin typeface="Arial" charset="0"/>
                <a:ea typeface="Arial" charset="0"/>
                <a:cs typeface="Arial" charset="0"/>
              </a:rPr>
              <a:t>We presented </a:t>
            </a:r>
            <a:r>
              <a:rPr lang="en-US" sz="2000" dirty="0" err="1" smtClean="0">
                <a:latin typeface="Arial" charset="0"/>
                <a:ea typeface="Arial" charset="0"/>
                <a:cs typeface="Arial" charset="0"/>
              </a:rPr>
              <a:t>libInterMAC</a:t>
            </a:r>
            <a:endParaRPr lang="en-US" sz="2000" dirty="0">
              <a:latin typeface="Arial" charset="0"/>
              <a:ea typeface="Arial" charset="0"/>
              <a:cs typeface="Arial" charset="0"/>
            </a:endParaRPr>
          </a:p>
        </p:txBody>
      </p:sp>
      <p:sp>
        <p:nvSpPr>
          <p:cNvPr id="16" name="TextBox 15"/>
          <p:cNvSpPr txBox="1"/>
          <p:nvPr/>
        </p:nvSpPr>
        <p:spPr>
          <a:xfrm>
            <a:off x="1098799" y="5853264"/>
            <a:ext cx="4264556" cy="707886"/>
          </a:xfrm>
          <a:prstGeom prst="rect">
            <a:avLst/>
          </a:prstGeom>
          <a:noFill/>
        </p:spPr>
        <p:txBody>
          <a:bodyPr wrap="square" rtlCol="0">
            <a:spAutoFit/>
          </a:bodyPr>
          <a:lstStyle/>
          <a:p>
            <a:r>
              <a:rPr lang="en-US" sz="2000" dirty="0" err="1">
                <a:latin typeface="Arial" charset="0"/>
                <a:ea typeface="Arial" charset="0"/>
                <a:cs typeface="Arial" charset="0"/>
              </a:rPr>
              <a:t>OpenSSH</a:t>
            </a:r>
            <a:r>
              <a:rPr lang="en-US" sz="2000" dirty="0">
                <a:latin typeface="Arial" charset="0"/>
                <a:ea typeface="Arial" charset="0"/>
                <a:cs typeface="Arial" charset="0"/>
              </a:rPr>
              <a:t> integration: SSH binary packet protocol done right </a:t>
            </a:r>
          </a:p>
        </p:txBody>
      </p:sp>
      <p:cxnSp>
        <p:nvCxnSpPr>
          <p:cNvPr id="18" name="Straight Connector 17"/>
          <p:cNvCxnSpPr/>
          <p:nvPr/>
        </p:nvCxnSpPr>
        <p:spPr>
          <a:xfrm>
            <a:off x="985107" y="4743822"/>
            <a:ext cx="1781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85107" y="5387535"/>
            <a:ext cx="178164"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Alternate Process 6"/>
          <p:cNvSpPr/>
          <p:nvPr/>
        </p:nvSpPr>
        <p:spPr>
          <a:xfrm>
            <a:off x="733302" y="3370548"/>
            <a:ext cx="3013198" cy="1092993"/>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dirty="0">
                <a:solidFill>
                  <a:schemeClr val="tx1"/>
                </a:solidFill>
                <a:latin typeface="Arial" charset="0"/>
                <a:ea typeface="Arial" charset="0"/>
                <a:cs typeface="Arial" charset="0"/>
                <a:sym typeface="Symbol" charset="0"/>
              </a:rPr>
              <a:t>Can these security properties be </a:t>
            </a:r>
            <a:r>
              <a:rPr lang="en-US" sz="2000" dirty="0" err="1">
                <a:solidFill>
                  <a:schemeClr val="tx1"/>
                </a:solidFill>
                <a:latin typeface="Arial" charset="0"/>
                <a:ea typeface="Arial" charset="0"/>
                <a:cs typeface="Arial" charset="0"/>
                <a:sym typeface="Symbol" charset="0"/>
              </a:rPr>
              <a:t>realised</a:t>
            </a:r>
            <a:r>
              <a:rPr lang="en-US" sz="2000" dirty="0">
                <a:solidFill>
                  <a:schemeClr val="tx1"/>
                </a:solidFill>
                <a:latin typeface="Arial" charset="0"/>
                <a:ea typeface="Arial" charset="0"/>
                <a:cs typeface="Arial" charset="0"/>
                <a:sym typeface="Symbol" charset="0"/>
              </a:rPr>
              <a:t> </a:t>
            </a:r>
            <a:r>
              <a:rPr lang="en-US" sz="2000" dirty="0" smtClean="0">
                <a:solidFill>
                  <a:schemeClr val="tx1"/>
                </a:solidFill>
                <a:latin typeface="Arial" charset="0"/>
                <a:ea typeface="Arial" charset="0"/>
                <a:cs typeface="Arial" charset="0"/>
                <a:sym typeface="Symbol" charset="0"/>
              </a:rPr>
              <a:t>simultaneously In SSH? </a:t>
            </a:r>
            <a:endParaRPr lang="en-US" sz="2000" dirty="0">
              <a:solidFill>
                <a:schemeClr val="tx1"/>
              </a:solidFill>
              <a:latin typeface="Arial" charset="0"/>
              <a:ea typeface="Arial" charset="0"/>
              <a:cs typeface="Arial" charset="0"/>
              <a:sym typeface="Symbol" charset="0"/>
            </a:endParaRPr>
          </a:p>
        </p:txBody>
      </p:sp>
      <p:cxnSp>
        <p:nvCxnSpPr>
          <p:cNvPr id="25" name="Straight Connector 24"/>
          <p:cNvCxnSpPr/>
          <p:nvPr/>
        </p:nvCxnSpPr>
        <p:spPr>
          <a:xfrm>
            <a:off x="5419917" y="4400332"/>
            <a:ext cx="0" cy="197900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533610" y="4503094"/>
            <a:ext cx="2592376" cy="400110"/>
          </a:xfrm>
          <a:prstGeom prst="rect">
            <a:avLst/>
          </a:prstGeom>
          <a:noFill/>
        </p:spPr>
        <p:txBody>
          <a:bodyPr wrap="none" rtlCol="0">
            <a:spAutoFit/>
          </a:bodyPr>
          <a:lstStyle/>
          <a:p>
            <a:r>
              <a:rPr lang="en-US" sz="2000" dirty="0" smtClean="0">
                <a:latin typeface="Arial" charset="0"/>
                <a:ea typeface="Arial" charset="0"/>
                <a:cs typeface="Arial" charset="0"/>
              </a:rPr>
              <a:t>Increased complexity</a:t>
            </a:r>
            <a:endParaRPr lang="en-US" sz="2000" dirty="0">
              <a:latin typeface="Arial" charset="0"/>
              <a:ea typeface="Arial" charset="0"/>
              <a:cs typeface="Arial" charset="0"/>
            </a:endParaRPr>
          </a:p>
        </p:txBody>
      </p:sp>
      <p:cxnSp>
        <p:nvCxnSpPr>
          <p:cNvPr id="28" name="Straight Connector 27"/>
          <p:cNvCxnSpPr/>
          <p:nvPr/>
        </p:nvCxnSpPr>
        <p:spPr>
          <a:xfrm>
            <a:off x="5419917" y="4705747"/>
            <a:ext cx="1781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419917" y="5320141"/>
            <a:ext cx="178164"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Alternate Process 7"/>
          <p:cNvSpPr/>
          <p:nvPr/>
        </p:nvSpPr>
        <p:spPr>
          <a:xfrm>
            <a:off x="5167176" y="3370548"/>
            <a:ext cx="2392114" cy="1092993"/>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dirty="0" smtClean="0">
                <a:solidFill>
                  <a:schemeClr val="tx1"/>
                </a:solidFill>
                <a:latin typeface="Arial" charset="0"/>
                <a:ea typeface="Arial" charset="0"/>
                <a:cs typeface="Arial" charset="0"/>
                <a:sym typeface="Symbol" charset="0"/>
              </a:rPr>
              <a:t>At what cost?</a:t>
            </a:r>
            <a:endParaRPr lang="en-US" sz="2000" dirty="0">
              <a:solidFill>
                <a:schemeClr val="tx1"/>
              </a:solidFill>
              <a:latin typeface="Arial" charset="0"/>
              <a:ea typeface="Arial" charset="0"/>
              <a:cs typeface="Arial" charset="0"/>
              <a:sym typeface="Symbol" charset="0"/>
            </a:endParaRPr>
          </a:p>
        </p:txBody>
      </p:sp>
      <p:cxnSp>
        <p:nvCxnSpPr>
          <p:cNvPr id="31" name="Straight Connector 30"/>
          <p:cNvCxnSpPr/>
          <p:nvPr/>
        </p:nvCxnSpPr>
        <p:spPr>
          <a:xfrm>
            <a:off x="5419917" y="6207207"/>
            <a:ext cx="178164"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598081" y="5692436"/>
            <a:ext cx="2812618" cy="1015663"/>
          </a:xfrm>
          <a:prstGeom prst="rect">
            <a:avLst/>
          </a:prstGeom>
          <a:noFill/>
        </p:spPr>
        <p:txBody>
          <a:bodyPr wrap="square" rtlCol="0">
            <a:spAutoFit/>
          </a:bodyPr>
          <a:lstStyle/>
          <a:p>
            <a:r>
              <a:rPr lang="en-US" sz="2000" dirty="0" smtClean="0">
                <a:latin typeface="Arial" charset="0"/>
                <a:ea typeface="Arial" charset="0"/>
                <a:cs typeface="Arial" charset="0"/>
              </a:rPr>
              <a:t>Performance impact tolerable depending on network environment</a:t>
            </a:r>
            <a:endParaRPr lang="en-US" sz="2000" dirty="0">
              <a:latin typeface="Arial" charset="0"/>
              <a:ea typeface="Arial" charset="0"/>
              <a:cs typeface="Arial" charset="0"/>
            </a:endParaRPr>
          </a:p>
        </p:txBody>
      </p:sp>
      <p:sp>
        <p:nvSpPr>
          <p:cNvPr id="39" name="TextBox 38"/>
          <p:cNvSpPr txBox="1"/>
          <p:nvPr/>
        </p:nvSpPr>
        <p:spPr>
          <a:xfrm>
            <a:off x="1124777" y="5033592"/>
            <a:ext cx="3297890" cy="707886"/>
          </a:xfrm>
          <a:prstGeom prst="rect">
            <a:avLst/>
          </a:prstGeom>
          <a:noFill/>
        </p:spPr>
        <p:txBody>
          <a:bodyPr wrap="none" rtlCol="0">
            <a:spAutoFit/>
          </a:bodyPr>
          <a:lstStyle/>
          <a:p>
            <a:r>
              <a:rPr lang="en-US" sz="2000" dirty="0" smtClean="0">
                <a:latin typeface="Arial" charset="0"/>
                <a:ea typeface="Arial" charset="0"/>
                <a:cs typeface="Arial" charset="0"/>
              </a:rPr>
              <a:t>We went beyond the formal</a:t>
            </a:r>
            <a:endParaRPr lang="en-US" sz="2000" dirty="0">
              <a:latin typeface="Arial" charset="0"/>
              <a:ea typeface="Arial" charset="0"/>
              <a:cs typeface="Arial" charset="0"/>
            </a:endParaRPr>
          </a:p>
          <a:p>
            <a:r>
              <a:rPr lang="en-US" sz="2000" dirty="0" smtClean="0">
                <a:latin typeface="Arial" charset="0"/>
                <a:ea typeface="Arial" charset="0"/>
                <a:cs typeface="Arial" charset="0"/>
              </a:rPr>
              <a:t>security model</a:t>
            </a:r>
            <a:endParaRPr lang="en-US" sz="2000" dirty="0">
              <a:latin typeface="Arial" charset="0"/>
              <a:ea typeface="Arial" charset="0"/>
              <a:cs typeface="Arial" charset="0"/>
            </a:endParaRPr>
          </a:p>
        </p:txBody>
      </p:sp>
      <p:cxnSp>
        <p:nvCxnSpPr>
          <p:cNvPr id="40" name="Straight Connector 39"/>
          <p:cNvCxnSpPr/>
          <p:nvPr/>
        </p:nvCxnSpPr>
        <p:spPr>
          <a:xfrm>
            <a:off x="985107" y="6200267"/>
            <a:ext cx="1781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5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P spid="26" grpId="0"/>
      <p:bldP spid="33"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639627" y="2401878"/>
            <a:ext cx="0" cy="1415784"/>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115957" y="3790470"/>
            <a:ext cx="0" cy="1415784"/>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748288" y="2409999"/>
            <a:ext cx="0" cy="1415784"/>
          </a:xfrm>
          <a:prstGeom prst="line">
            <a:avLst/>
          </a:prstGeom>
          <a:ln w="57150"/>
          <a:effectLst/>
        </p:spPr>
        <p:style>
          <a:lnRef idx="2">
            <a:schemeClr val="accent1"/>
          </a:lnRef>
          <a:fillRef idx="0">
            <a:schemeClr val="accent1"/>
          </a:fillRef>
          <a:effectRef idx="1">
            <a:schemeClr val="accent1"/>
          </a:effectRef>
          <a:fontRef idx="minor">
            <a:schemeClr val="tx1"/>
          </a:fontRef>
        </p:style>
      </p:cxnSp>
      <p:sp>
        <p:nvSpPr>
          <p:cNvPr id="5" name="Text Box 35"/>
          <p:cNvSpPr txBox="1">
            <a:spLocks noChangeArrowheads="1"/>
          </p:cNvSpPr>
          <p:nvPr/>
        </p:nvSpPr>
        <p:spPr bwMode="auto">
          <a:xfrm>
            <a:off x="1647688" y="1883434"/>
            <a:ext cx="1983878"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Motivation</a:t>
            </a:r>
          </a:p>
        </p:txBody>
      </p:sp>
      <p:sp>
        <p:nvSpPr>
          <p:cNvPr id="6" name="Oval 5"/>
          <p:cNvSpPr/>
          <p:nvPr/>
        </p:nvSpPr>
        <p:spPr>
          <a:xfrm>
            <a:off x="1463270" y="3529179"/>
            <a:ext cx="576125" cy="51811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00113" y="3159847"/>
            <a:ext cx="1739514" cy="400110"/>
          </a:xfrm>
          <a:prstGeom prst="rect">
            <a:avLst/>
          </a:prstGeom>
          <a:noFill/>
        </p:spPr>
        <p:txBody>
          <a:bodyPr wrap="square" rtlCol="0">
            <a:spAutoFit/>
          </a:bodyPr>
          <a:lstStyle/>
          <a:p>
            <a:r>
              <a:rPr lang="en-US" sz="2000" b="1" dirty="0" smtClean="0">
                <a:latin typeface="Arial" charset="0"/>
                <a:ea typeface="Arial" charset="0"/>
                <a:cs typeface="Arial" charset="0"/>
              </a:rPr>
              <a:t>We are here</a:t>
            </a:r>
            <a:endParaRPr lang="en-US" sz="2000" b="1" dirty="0">
              <a:latin typeface="Arial" charset="0"/>
              <a:ea typeface="Arial" charset="0"/>
              <a:cs typeface="Arial" charset="0"/>
            </a:endParaRPr>
          </a:p>
        </p:txBody>
      </p:sp>
      <p:sp>
        <p:nvSpPr>
          <p:cNvPr id="8" name="Text Box 35"/>
          <p:cNvSpPr txBox="1">
            <a:spLocks noChangeArrowheads="1"/>
          </p:cNvSpPr>
          <p:nvPr/>
        </p:nvSpPr>
        <p:spPr bwMode="auto">
          <a:xfrm>
            <a:off x="3124018" y="5344438"/>
            <a:ext cx="1983878"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(lib)</a:t>
            </a:r>
            <a:r>
              <a:rPr lang="en-US" sz="2000" b="0" dirty="0" err="1" smtClean="0">
                <a:latin typeface="Arial" charset="0"/>
                <a:ea typeface="Arial" charset="0"/>
                <a:cs typeface="Arial" charset="0"/>
                <a:sym typeface="Symbol" charset="0"/>
              </a:rPr>
              <a:t>InterMAC</a:t>
            </a:r>
            <a:endParaRPr lang="en-US" sz="2000" b="0" dirty="0" smtClean="0">
              <a:latin typeface="Arial" charset="0"/>
              <a:ea typeface="Arial" charset="0"/>
              <a:cs typeface="Arial" charset="0"/>
              <a:sym typeface="Symbol"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7565">
            <a:off x="6806634" y="2543245"/>
            <a:ext cx="1934424" cy="1934424"/>
          </a:xfrm>
          <a:prstGeom prst="rect">
            <a:avLst/>
          </a:prstGeom>
        </p:spPr>
      </p:pic>
      <p:cxnSp>
        <p:nvCxnSpPr>
          <p:cNvPr id="3" name="Straight Arrow Connector 2"/>
          <p:cNvCxnSpPr/>
          <p:nvPr/>
        </p:nvCxnSpPr>
        <p:spPr>
          <a:xfrm flipV="1">
            <a:off x="730976" y="3773949"/>
            <a:ext cx="7505562" cy="28575"/>
          </a:xfrm>
          <a:prstGeom prst="straightConnector1">
            <a:avLst/>
          </a:prstGeom>
          <a:ln w="190500">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776031" y="3582861"/>
            <a:ext cx="57485" cy="321212"/>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915938" y="342391"/>
            <a:ext cx="3312125" cy="523220"/>
          </a:xfrm>
          <a:prstGeom prst="rect">
            <a:avLst/>
          </a:prstGeom>
          <a:noFill/>
        </p:spPr>
        <p:txBody>
          <a:bodyPr wrap="none" rtlCol="0">
            <a:spAutoFit/>
          </a:bodyPr>
          <a:lstStyle/>
          <a:p>
            <a:r>
              <a:rPr lang="en-US" sz="2800" b="1" dirty="0" smtClean="0">
                <a:latin typeface="Arial" charset="0"/>
                <a:ea typeface="Arial" charset="0"/>
                <a:cs typeface="Arial" charset="0"/>
              </a:rPr>
              <a:t>The next ~20 mins</a:t>
            </a:r>
            <a:endParaRPr lang="en-US" sz="2800" b="1" dirty="0">
              <a:latin typeface="Arial" charset="0"/>
              <a:ea typeface="Arial" charset="0"/>
              <a:cs typeface="Arial" charset="0"/>
            </a:endParaRPr>
          </a:p>
        </p:txBody>
      </p:sp>
      <p:sp>
        <p:nvSpPr>
          <p:cNvPr id="22" name="Text Box 35"/>
          <p:cNvSpPr txBox="1">
            <a:spLocks noChangeArrowheads="1"/>
          </p:cNvSpPr>
          <p:nvPr/>
        </p:nvSpPr>
        <p:spPr bwMode="auto">
          <a:xfrm>
            <a:off x="4433768" y="1883434"/>
            <a:ext cx="2629039"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err="1" smtClean="0">
                <a:latin typeface="Arial" charset="0"/>
                <a:ea typeface="Arial" charset="0"/>
                <a:cs typeface="Arial" charset="0"/>
                <a:sym typeface="Symbol" charset="0"/>
              </a:rPr>
              <a:t>OpenSSH</a:t>
            </a:r>
            <a:r>
              <a:rPr lang="en-US" sz="2000" b="0" dirty="0" smtClean="0">
                <a:latin typeface="Arial" charset="0"/>
                <a:ea typeface="Arial" charset="0"/>
                <a:cs typeface="Arial" charset="0"/>
                <a:sym typeface="Symbol" charset="0"/>
              </a:rPr>
              <a:t> integration</a:t>
            </a:r>
          </a:p>
        </p:txBody>
      </p:sp>
    </p:spTree>
    <p:extLst>
      <p:ext uri="{BB962C8B-B14F-4D97-AF65-F5344CB8AC3E}">
        <p14:creationId xmlns:p14="http://schemas.microsoft.com/office/powerpoint/2010/main" val="13239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26275">
            <a:off x="3938417" y="2379345"/>
            <a:ext cx="3053429" cy="2218798"/>
          </a:xfrm>
          <a:prstGeom prst="rect">
            <a:avLst/>
          </a:prstGeom>
        </p:spPr>
      </p:pic>
      <p:sp>
        <p:nvSpPr>
          <p:cNvPr id="5" name="TextBox 4"/>
          <p:cNvSpPr txBox="1"/>
          <p:nvPr/>
        </p:nvSpPr>
        <p:spPr>
          <a:xfrm>
            <a:off x="4007016" y="5601030"/>
            <a:ext cx="6757988" cy="1200329"/>
          </a:xfrm>
          <a:prstGeom prst="rect">
            <a:avLst/>
          </a:prstGeom>
          <a:noFill/>
        </p:spPr>
        <p:txBody>
          <a:bodyPr wrap="square" rtlCol="0">
            <a:spAutoFit/>
          </a:bodyPr>
          <a:lstStyle/>
          <a:p>
            <a:r>
              <a:rPr lang="en-US" sz="2400" b="1" dirty="0" smtClean="0">
                <a:solidFill>
                  <a:srgbClr val="00B050"/>
                </a:solidFill>
                <a:latin typeface="Arial" charset="0"/>
                <a:ea typeface="Arial" charset="0"/>
                <a:cs typeface="Arial" charset="0"/>
              </a:rPr>
              <a:t>Torben Hansen  @</a:t>
            </a:r>
            <a:r>
              <a:rPr lang="en-US" sz="2400" b="1" dirty="0" err="1" smtClean="0">
                <a:solidFill>
                  <a:srgbClr val="00B050"/>
                </a:solidFill>
                <a:latin typeface="Arial" charset="0"/>
                <a:ea typeface="Arial" charset="0"/>
                <a:cs typeface="Arial" charset="0"/>
              </a:rPr>
              <a:t>n_tbh</a:t>
            </a:r>
            <a:endParaRPr lang="en-US" sz="2400" b="1" dirty="0" smtClean="0">
              <a:solidFill>
                <a:srgbClr val="00B050"/>
              </a:solidFill>
              <a:latin typeface="Arial" charset="0"/>
              <a:ea typeface="Arial" charset="0"/>
              <a:cs typeface="Arial" charset="0"/>
            </a:endParaRPr>
          </a:p>
          <a:p>
            <a:r>
              <a:rPr lang="en-US" sz="2400" b="1" dirty="0" smtClean="0">
                <a:solidFill>
                  <a:srgbClr val="FF0000"/>
                </a:solidFill>
                <a:latin typeface="Arial" charset="0"/>
                <a:ea typeface="Arial" charset="0"/>
                <a:cs typeface="Arial" charset="0"/>
              </a:rPr>
              <a:t>Martin Albrecht  @</a:t>
            </a:r>
            <a:r>
              <a:rPr lang="en-US" sz="2400" b="1" dirty="0" err="1" smtClean="0">
                <a:solidFill>
                  <a:srgbClr val="FF0000"/>
                </a:solidFill>
                <a:latin typeface="Arial" charset="0"/>
                <a:ea typeface="Arial" charset="0"/>
                <a:cs typeface="Arial" charset="0"/>
              </a:rPr>
              <a:t>martinralbrecht</a:t>
            </a:r>
            <a:endParaRPr lang="en-US" sz="2400" b="1" dirty="0" smtClean="0">
              <a:solidFill>
                <a:srgbClr val="FF0000"/>
              </a:solidFill>
              <a:latin typeface="Arial" charset="0"/>
              <a:ea typeface="Arial" charset="0"/>
              <a:cs typeface="Arial" charset="0"/>
            </a:endParaRPr>
          </a:p>
          <a:p>
            <a:r>
              <a:rPr lang="en-US" sz="2400" b="1" dirty="0" smtClean="0">
                <a:solidFill>
                  <a:srgbClr val="0070C0"/>
                </a:solidFill>
                <a:latin typeface="Arial" charset="0"/>
                <a:ea typeface="Arial" charset="0"/>
                <a:cs typeface="Arial" charset="0"/>
              </a:rPr>
              <a:t>Kenny Paterson @</a:t>
            </a:r>
            <a:r>
              <a:rPr lang="en-US" sz="2400" b="1" dirty="0" err="1" smtClean="0">
                <a:solidFill>
                  <a:srgbClr val="0070C0"/>
                </a:solidFill>
                <a:latin typeface="Arial" charset="0"/>
                <a:ea typeface="Arial" charset="0"/>
                <a:cs typeface="Arial" charset="0"/>
              </a:rPr>
              <a:t>kennyog</a:t>
            </a:r>
            <a:endParaRPr lang="en-US" sz="2400" b="1" dirty="0">
              <a:solidFill>
                <a:srgbClr val="0070C0"/>
              </a:solidFill>
              <a:latin typeface="Arial" charset="0"/>
              <a:ea typeface="Arial" charset="0"/>
              <a:cs typeface="Arial" charset="0"/>
            </a:endParaRPr>
          </a:p>
        </p:txBody>
      </p:sp>
      <p:grpSp>
        <p:nvGrpSpPr>
          <p:cNvPr id="37" name="Group 36"/>
          <p:cNvGrpSpPr/>
          <p:nvPr/>
        </p:nvGrpSpPr>
        <p:grpSpPr>
          <a:xfrm rot="20228695">
            <a:off x="446650" y="3610708"/>
            <a:ext cx="4868826" cy="2353872"/>
            <a:chOff x="348271" y="1695302"/>
            <a:chExt cx="5469883" cy="2772968"/>
          </a:xfrm>
        </p:grpSpPr>
        <p:sp>
          <p:nvSpPr>
            <p:cNvPr id="8" name="Rectangle 7"/>
            <p:cNvSpPr/>
            <p:nvPr/>
          </p:nvSpPr>
          <p:spPr>
            <a:xfrm>
              <a:off x="418154" y="1751367"/>
              <a:ext cx="5400000" cy="2700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418154" y="2651367"/>
              <a:ext cx="5400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18154" y="3551367"/>
              <a:ext cx="5400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48271" y="1695302"/>
              <a:ext cx="592855" cy="978952"/>
            </a:xfrm>
            <a:prstGeom prst="rect">
              <a:avLst/>
            </a:prstGeom>
            <a:noFill/>
          </p:spPr>
          <p:txBody>
            <a:bodyPr wrap="none" rtlCol="0">
              <a:spAutoFit/>
            </a:bodyPr>
            <a:lstStyle/>
            <a:p>
              <a:r>
                <a:rPr lang="en-US" sz="4800" dirty="0" smtClean="0">
                  <a:solidFill>
                    <a:schemeClr val="bg1"/>
                  </a:solidFill>
                  <a:latin typeface="Arial" charset="0"/>
                  <a:ea typeface="Arial" charset="0"/>
                  <a:cs typeface="Arial" charset="0"/>
                </a:rPr>
                <a:t>1</a:t>
              </a:r>
              <a:endParaRPr lang="en-US" sz="4800" dirty="0">
                <a:solidFill>
                  <a:schemeClr val="bg1"/>
                </a:solidFill>
                <a:latin typeface="Arial" charset="0"/>
                <a:ea typeface="Arial" charset="0"/>
                <a:cs typeface="Arial" charset="0"/>
              </a:endParaRPr>
            </a:p>
          </p:txBody>
        </p:sp>
        <p:sp>
          <p:nvSpPr>
            <p:cNvPr id="35" name="TextBox 34"/>
            <p:cNvSpPr txBox="1"/>
            <p:nvPr/>
          </p:nvSpPr>
          <p:spPr>
            <a:xfrm>
              <a:off x="403482" y="2597954"/>
              <a:ext cx="592855" cy="978952"/>
            </a:xfrm>
            <a:prstGeom prst="rect">
              <a:avLst/>
            </a:prstGeom>
            <a:noFill/>
          </p:spPr>
          <p:txBody>
            <a:bodyPr wrap="none" rtlCol="0">
              <a:spAutoFit/>
            </a:bodyPr>
            <a:lstStyle/>
            <a:p>
              <a:r>
                <a:rPr lang="en-US" sz="4800" dirty="0">
                  <a:solidFill>
                    <a:schemeClr val="bg1"/>
                  </a:solidFill>
                  <a:latin typeface="Arial" charset="0"/>
                  <a:ea typeface="Arial" charset="0"/>
                  <a:cs typeface="Arial" charset="0"/>
                </a:rPr>
                <a:t>2</a:t>
              </a:r>
            </a:p>
          </p:txBody>
        </p:sp>
        <p:sp>
          <p:nvSpPr>
            <p:cNvPr id="36" name="TextBox 35"/>
            <p:cNvSpPr txBox="1"/>
            <p:nvPr/>
          </p:nvSpPr>
          <p:spPr>
            <a:xfrm>
              <a:off x="443096" y="3489318"/>
              <a:ext cx="592855" cy="978952"/>
            </a:xfrm>
            <a:prstGeom prst="rect">
              <a:avLst/>
            </a:prstGeom>
            <a:noFill/>
          </p:spPr>
          <p:txBody>
            <a:bodyPr wrap="none" rtlCol="0">
              <a:spAutoFit/>
            </a:bodyPr>
            <a:lstStyle/>
            <a:p>
              <a:r>
                <a:rPr lang="en-US" sz="4800" dirty="0">
                  <a:solidFill>
                    <a:schemeClr val="bg1"/>
                  </a:solidFill>
                  <a:latin typeface="Arial" charset="0"/>
                  <a:ea typeface="Arial" charset="0"/>
                  <a:cs typeface="Arial" charset="0"/>
                </a:rPr>
                <a:t>3</a:t>
              </a:r>
            </a:p>
          </p:txBody>
        </p:sp>
      </p:grpSp>
      <p:pic>
        <p:nvPicPr>
          <p:cNvPr id="7" name="Picture 6" descr="ali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725" y="2900303"/>
            <a:ext cx="535448" cy="830929"/>
          </a:xfrm>
          <a:prstGeom prst="rect">
            <a:avLst/>
          </a:prstGeom>
        </p:spPr>
      </p:pic>
      <p:pic>
        <p:nvPicPr>
          <p:cNvPr id="38" name="Picture 37" descr="bo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898" y="4336361"/>
            <a:ext cx="457909" cy="827759"/>
          </a:xfrm>
          <a:prstGeom prst="rect">
            <a:avLst/>
          </a:prstGeom>
        </p:spPr>
      </p:pic>
      <p:pic>
        <p:nvPicPr>
          <p:cNvPr id="39" name="Picture 38" descr="ev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2842" y="4516093"/>
            <a:ext cx="1064790" cy="925991"/>
          </a:xfrm>
          <a:prstGeom prst="rect">
            <a:avLst/>
          </a:prstGeom>
        </p:spPr>
      </p:pic>
      <p:sp>
        <p:nvSpPr>
          <p:cNvPr id="17" name="Text Box 35"/>
          <p:cNvSpPr txBox="1">
            <a:spLocks noChangeArrowheads="1"/>
          </p:cNvSpPr>
          <p:nvPr/>
        </p:nvSpPr>
        <p:spPr bwMode="auto">
          <a:xfrm>
            <a:off x="238955" y="260201"/>
            <a:ext cx="5887794" cy="461665"/>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400" b="0" dirty="0">
                <a:latin typeface="Arial" charset="0"/>
                <a:ea typeface="Arial" charset="0"/>
                <a:cs typeface="Arial" charset="0"/>
                <a:sym typeface="Symbol" charset="0"/>
              </a:rPr>
              <a:t>https://</a:t>
            </a:r>
            <a:r>
              <a:rPr lang="en-US" sz="2400" b="0" dirty="0" err="1">
                <a:latin typeface="Arial" charset="0"/>
                <a:ea typeface="Arial" charset="0"/>
                <a:cs typeface="Arial" charset="0"/>
                <a:sym typeface="Symbol" charset="0"/>
              </a:rPr>
              <a:t>github.com</a:t>
            </a:r>
            <a:r>
              <a:rPr lang="en-US" sz="2400" b="0" dirty="0">
                <a:latin typeface="Arial" charset="0"/>
                <a:ea typeface="Arial" charset="0"/>
                <a:cs typeface="Arial" charset="0"/>
                <a:sym typeface="Symbol" charset="0"/>
              </a:rPr>
              <a:t>/</a:t>
            </a:r>
            <a:r>
              <a:rPr lang="en-US" sz="2400" b="0" dirty="0" err="1">
                <a:latin typeface="Arial" charset="0"/>
                <a:ea typeface="Arial" charset="0"/>
                <a:cs typeface="Arial" charset="0"/>
                <a:sym typeface="Symbol" charset="0"/>
              </a:rPr>
              <a:t>himsen</a:t>
            </a:r>
            <a:r>
              <a:rPr lang="en-US" sz="2400" b="0" dirty="0">
                <a:latin typeface="Arial" charset="0"/>
                <a:ea typeface="Arial" charset="0"/>
                <a:cs typeface="Arial" charset="0"/>
                <a:sym typeface="Symbol" charset="0"/>
              </a:rPr>
              <a:t>/</a:t>
            </a:r>
            <a:r>
              <a:rPr lang="en-US" sz="2400" b="0" dirty="0" err="1">
                <a:latin typeface="Arial" charset="0"/>
                <a:ea typeface="Arial" charset="0"/>
                <a:cs typeface="Arial" charset="0"/>
                <a:sym typeface="Symbol" charset="0"/>
              </a:rPr>
              <a:t>libintermac</a:t>
            </a:r>
            <a:endParaRPr lang="en-US" sz="2400" b="0" dirty="0" smtClean="0">
              <a:latin typeface="Arial" charset="0"/>
              <a:ea typeface="Arial" charset="0"/>
              <a:cs typeface="Arial" charset="0"/>
              <a:sym typeface="Symbol" charset="0"/>
            </a:endParaRPr>
          </a:p>
        </p:txBody>
      </p:sp>
      <p:sp>
        <p:nvSpPr>
          <p:cNvPr id="18" name="Text Box 35"/>
          <p:cNvSpPr txBox="1">
            <a:spLocks noChangeArrowheads="1"/>
          </p:cNvSpPr>
          <p:nvPr/>
        </p:nvSpPr>
        <p:spPr bwMode="auto">
          <a:xfrm>
            <a:off x="238955" y="956466"/>
            <a:ext cx="8219245" cy="461665"/>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400" b="0" dirty="0">
                <a:latin typeface="Arial" charset="0"/>
                <a:ea typeface="Arial" charset="0"/>
                <a:cs typeface="Arial" charset="0"/>
                <a:sym typeface="Symbol" charset="0"/>
              </a:rPr>
              <a:t>https://</a:t>
            </a:r>
            <a:r>
              <a:rPr lang="en-US" sz="2400" b="0" dirty="0" err="1">
                <a:latin typeface="Arial" charset="0"/>
                <a:ea typeface="Arial" charset="0"/>
                <a:cs typeface="Arial" charset="0"/>
                <a:sym typeface="Symbol" charset="0"/>
              </a:rPr>
              <a:t>github.com</a:t>
            </a:r>
            <a:r>
              <a:rPr lang="en-US" sz="2400" b="0" dirty="0">
                <a:latin typeface="Arial" charset="0"/>
                <a:ea typeface="Arial" charset="0"/>
                <a:cs typeface="Arial" charset="0"/>
                <a:sym typeface="Symbol" charset="0"/>
              </a:rPr>
              <a:t>/</a:t>
            </a:r>
            <a:r>
              <a:rPr lang="en-US" sz="2400" b="0" dirty="0" err="1">
                <a:latin typeface="Arial" charset="0"/>
                <a:ea typeface="Arial" charset="0"/>
                <a:cs typeface="Arial" charset="0"/>
                <a:sym typeface="Symbol" charset="0"/>
              </a:rPr>
              <a:t>himsen</a:t>
            </a:r>
            <a:r>
              <a:rPr lang="en-US" sz="2400" b="0" dirty="0">
                <a:latin typeface="Arial" charset="0"/>
                <a:ea typeface="Arial" charset="0"/>
                <a:cs typeface="Arial" charset="0"/>
                <a:sym typeface="Symbol" charset="0"/>
              </a:rPr>
              <a:t>/</a:t>
            </a:r>
            <a:r>
              <a:rPr lang="en-US" sz="2400" b="0" dirty="0" err="1">
                <a:latin typeface="Arial" charset="0"/>
                <a:ea typeface="Arial" charset="0"/>
                <a:cs typeface="Arial" charset="0"/>
                <a:sym typeface="Symbol" charset="0"/>
              </a:rPr>
              <a:t>intermac</a:t>
            </a:r>
            <a:r>
              <a:rPr lang="en-US" sz="2400" b="0" dirty="0">
                <a:latin typeface="Arial" charset="0"/>
                <a:ea typeface="Arial" charset="0"/>
                <a:cs typeface="Arial" charset="0"/>
                <a:sym typeface="Symbol" charset="0"/>
              </a:rPr>
              <a:t>-</a:t>
            </a:r>
            <a:r>
              <a:rPr lang="en-US" sz="2400" b="0" dirty="0" err="1">
                <a:latin typeface="Arial" charset="0"/>
                <a:ea typeface="Arial" charset="0"/>
                <a:cs typeface="Arial" charset="0"/>
                <a:sym typeface="Symbol" charset="0"/>
              </a:rPr>
              <a:t>openssh</a:t>
            </a:r>
            <a:r>
              <a:rPr lang="en-US" sz="2400" b="0" dirty="0">
                <a:latin typeface="Arial" charset="0"/>
                <a:ea typeface="Arial" charset="0"/>
                <a:cs typeface="Arial" charset="0"/>
                <a:sym typeface="Symbol" charset="0"/>
              </a:rPr>
              <a:t>-portable</a:t>
            </a:r>
            <a:endParaRPr lang="en-US" sz="2400" b="0" dirty="0" smtClean="0">
              <a:latin typeface="Arial" charset="0"/>
              <a:ea typeface="Arial" charset="0"/>
              <a:cs typeface="Arial" charset="0"/>
              <a:sym typeface="Symbol" charset="0"/>
            </a:endParaRPr>
          </a:p>
        </p:txBody>
      </p:sp>
    </p:spTree>
    <p:extLst>
      <p:ext uri="{BB962C8B-B14F-4D97-AF65-F5344CB8AC3E}">
        <p14:creationId xmlns:p14="http://schemas.microsoft.com/office/powerpoint/2010/main" val="22346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 name="Rectangle 76"/>
          <p:cNvSpPr/>
          <p:nvPr/>
        </p:nvSpPr>
        <p:spPr>
          <a:xfrm>
            <a:off x="7063886"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charset="0"/>
                <a:ea typeface="Arial" charset="0"/>
                <a:cs typeface="Arial" charset="0"/>
              </a:rPr>
              <a:t>1</a:t>
            </a:r>
          </a:p>
        </p:txBody>
      </p:sp>
      <p:sp>
        <p:nvSpPr>
          <p:cNvPr id="78" name="Rectangle 77"/>
          <p:cNvSpPr/>
          <p:nvPr/>
        </p:nvSpPr>
        <p:spPr>
          <a:xfrm>
            <a:off x="2827176" y="1434308"/>
            <a:ext cx="324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2827176" y="2162973"/>
            <a:ext cx="324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282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073439"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987176" y="1981285"/>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90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1791138"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887512"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983886"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2871138"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sp>
        <p:nvSpPr>
          <p:cNvPr id="95" name="Rectangle 94"/>
          <p:cNvSpPr/>
          <p:nvPr/>
        </p:nvSpPr>
        <p:spPr>
          <a:xfrm>
            <a:off x="4967512"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cxnSp>
        <p:nvCxnSpPr>
          <p:cNvPr id="96" name="Straight Arrow Connector 95"/>
          <p:cNvCxnSpPr/>
          <p:nvPr/>
        </p:nvCxnSpPr>
        <p:spPr>
          <a:xfrm>
            <a:off x="2486209"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2181600" y="3358800"/>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99" name="Rectangle 98"/>
          <p:cNvSpPr>
            <a:spLocks/>
          </p:cNvSpPr>
          <p:nvPr/>
        </p:nvSpPr>
        <p:spPr>
          <a:xfrm>
            <a:off x="1870972"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TextBox 99"/>
          <p:cNvSpPr txBox="1">
            <a:spLocks/>
          </p:cNvSpPr>
          <p:nvPr/>
        </p:nvSpPr>
        <p:spPr>
          <a:xfrm>
            <a:off x="1825779" y="4773963"/>
            <a:ext cx="197983" cy="246221"/>
          </a:xfrm>
          <a:prstGeom prst="rect">
            <a:avLst/>
          </a:prstGeom>
          <a:noFill/>
        </p:spPr>
        <p:txBody>
          <a:bodyPr wrap="square" rtlCol="0">
            <a:spAutoFit/>
          </a:bodyPr>
          <a:lstStyle/>
          <a:p>
            <a:r>
              <a:rPr lang="en-US" sz="1000" dirty="0" smtClean="0"/>
              <a:t>0</a:t>
            </a:r>
            <a:endParaRPr lang="en-US" sz="1000" dirty="0"/>
          </a:p>
        </p:txBody>
      </p:sp>
      <p:sp>
        <p:nvSpPr>
          <p:cNvPr id="137" name="Rectangle 136"/>
          <p:cNvSpPr>
            <a:spLocks/>
          </p:cNvSpPr>
          <p:nvPr/>
        </p:nvSpPr>
        <p:spPr>
          <a:xfrm>
            <a:off x="1870972"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TextBox 142"/>
          <p:cNvSpPr txBox="1">
            <a:spLocks/>
          </p:cNvSpPr>
          <p:nvPr/>
        </p:nvSpPr>
        <p:spPr>
          <a:xfrm>
            <a:off x="1825779" y="4901992"/>
            <a:ext cx="197983" cy="246221"/>
          </a:xfrm>
          <a:prstGeom prst="rect">
            <a:avLst/>
          </a:prstGeom>
          <a:noFill/>
        </p:spPr>
        <p:txBody>
          <a:bodyPr wrap="square" rtlCol="0">
            <a:spAutoFit/>
          </a:bodyPr>
          <a:lstStyle/>
          <a:p>
            <a:r>
              <a:rPr lang="en-US" sz="1000" dirty="0"/>
              <a:t>c</a:t>
            </a:r>
          </a:p>
        </p:txBody>
      </p:sp>
      <p:cxnSp>
        <p:nvCxnSpPr>
          <p:cNvPr id="145" name="Straight Arrow Connector 144"/>
          <p:cNvCxnSpPr>
            <a:cxnSpLocks/>
          </p:cNvCxnSpPr>
          <p:nvPr/>
        </p:nvCxnSpPr>
        <p:spPr>
          <a:xfrm>
            <a:off x="2023765"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cxnSpLocks/>
          </p:cNvCxnSpPr>
          <p:nvPr/>
        </p:nvCxnSpPr>
        <p:spPr>
          <a:xfrm>
            <a:off x="2023762"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2486209"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1764389" y="4066579"/>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9" name="Rectangle 148"/>
          <p:cNvSpPr/>
          <p:nvPr/>
        </p:nvSpPr>
        <p:spPr>
          <a:xfrm>
            <a:off x="3027989" y="4066579"/>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50" name="Straight Arrow Connector 149"/>
          <p:cNvCxnSpPr/>
          <p:nvPr/>
        </p:nvCxnSpPr>
        <p:spPr>
          <a:xfrm>
            <a:off x="2486209"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2180209"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cxnSp>
        <p:nvCxnSpPr>
          <p:cNvPr id="152" name="Straight Arrow Connector 151"/>
          <p:cNvCxnSpPr/>
          <p:nvPr/>
        </p:nvCxnSpPr>
        <p:spPr>
          <a:xfrm>
            <a:off x="3115241"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859551"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4609332"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3020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156" name="Rectangle 155"/>
          <p:cNvSpPr>
            <a:spLocks/>
          </p:cNvSpPr>
          <p:nvPr/>
        </p:nvSpPr>
        <p:spPr>
          <a:xfrm>
            <a:off x="3994095"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TextBox 156"/>
          <p:cNvSpPr txBox="1">
            <a:spLocks/>
          </p:cNvSpPr>
          <p:nvPr/>
        </p:nvSpPr>
        <p:spPr>
          <a:xfrm>
            <a:off x="3948902" y="4773963"/>
            <a:ext cx="197983" cy="246221"/>
          </a:xfrm>
          <a:prstGeom prst="rect">
            <a:avLst/>
          </a:prstGeom>
          <a:noFill/>
        </p:spPr>
        <p:txBody>
          <a:bodyPr wrap="square" rtlCol="0">
            <a:spAutoFit/>
          </a:bodyPr>
          <a:lstStyle/>
          <a:p>
            <a:r>
              <a:rPr lang="en-US" sz="1000" dirty="0"/>
              <a:t>1</a:t>
            </a:r>
          </a:p>
        </p:txBody>
      </p:sp>
      <p:sp>
        <p:nvSpPr>
          <p:cNvPr id="158" name="Rectangle 157"/>
          <p:cNvSpPr>
            <a:spLocks/>
          </p:cNvSpPr>
          <p:nvPr/>
        </p:nvSpPr>
        <p:spPr>
          <a:xfrm>
            <a:off x="3994095"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TextBox 158"/>
          <p:cNvSpPr txBox="1">
            <a:spLocks/>
          </p:cNvSpPr>
          <p:nvPr/>
        </p:nvSpPr>
        <p:spPr>
          <a:xfrm>
            <a:off x="3948902" y="4901992"/>
            <a:ext cx="197983" cy="246221"/>
          </a:xfrm>
          <a:prstGeom prst="rect">
            <a:avLst/>
          </a:prstGeom>
          <a:noFill/>
        </p:spPr>
        <p:txBody>
          <a:bodyPr wrap="square" rtlCol="0">
            <a:spAutoFit/>
          </a:bodyPr>
          <a:lstStyle/>
          <a:p>
            <a:r>
              <a:rPr lang="en-US" sz="1000" dirty="0"/>
              <a:t>c</a:t>
            </a:r>
          </a:p>
        </p:txBody>
      </p:sp>
      <p:cxnSp>
        <p:nvCxnSpPr>
          <p:cNvPr id="160" name="Straight Arrow Connector 159"/>
          <p:cNvCxnSpPr>
            <a:cxnSpLocks/>
          </p:cNvCxnSpPr>
          <p:nvPr/>
        </p:nvCxnSpPr>
        <p:spPr>
          <a:xfrm>
            <a:off x="4146888"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cxnSpLocks/>
          </p:cNvCxnSpPr>
          <p:nvPr/>
        </p:nvCxnSpPr>
        <p:spPr>
          <a:xfrm>
            <a:off x="4146885"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4609332"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3887512" y="4066579"/>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64" name="Rectangle 163"/>
          <p:cNvSpPr/>
          <p:nvPr/>
        </p:nvSpPr>
        <p:spPr>
          <a:xfrm>
            <a:off x="5151112" y="4066579"/>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65" name="Straight Arrow Connector 164"/>
          <p:cNvCxnSpPr/>
          <p:nvPr/>
        </p:nvCxnSpPr>
        <p:spPr>
          <a:xfrm>
            <a:off x="4609332"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4303332"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cxnSp>
        <p:nvCxnSpPr>
          <p:cNvPr id="167" name="Straight Arrow Connector 166"/>
          <p:cNvCxnSpPr/>
          <p:nvPr/>
        </p:nvCxnSpPr>
        <p:spPr>
          <a:xfrm>
            <a:off x="5238364"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4982674"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a:off x="6705706"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0" name="Rectangle 169"/>
          <p:cNvSpPr/>
          <p:nvPr/>
        </p:nvSpPr>
        <p:spPr>
          <a:xfrm>
            <a:off x="64008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171" name="Rectangle 170"/>
          <p:cNvSpPr>
            <a:spLocks/>
          </p:cNvSpPr>
          <p:nvPr/>
        </p:nvSpPr>
        <p:spPr>
          <a:xfrm>
            <a:off x="6090469"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TextBox 171"/>
          <p:cNvSpPr txBox="1">
            <a:spLocks/>
          </p:cNvSpPr>
          <p:nvPr/>
        </p:nvSpPr>
        <p:spPr>
          <a:xfrm>
            <a:off x="6045276" y="4773963"/>
            <a:ext cx="197983" cy="246221"/>
          </a:xfrm>
          <a:prstGeom prst="rect">
            <a:avLst/>
          </a:prstGeom>
          <a:noFill/>
        </p:spPr>
        <p:txBody>
          <a:bodyPr wrap="square" rtlCol="0">
            <a:spAutoFit/>
          </a:bodyPr>
          <a:lstStyle/>
          <a:p>
            <a:r>
              <a:rPr lang="en-US" sz="1000" dirty="0"/>
              <a:t>2</a:t>
            </a:r>
          </a:p>
        </p:txBody>
      </p:sp>
      <p:sp>
        <p:nvSpPr>
          <p:cNvPr id="173" name="Rectangle 172"/>
          <p:cNvSpPr>
            <a:spLocks/>
          </p:cNvSpPr>
          <p:nvPr/>
        </p:nvSpPr>
        <p:spPr>
          <a:xfrm>
            <a:off x="6090469"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TextBox 173"/>
          <p:cNvSpPr txBox="1">
            <a:spLocks/>
          </p:cNvSpPr>
          <p:nvPr/>
        </p:nvSpPr>
        <p:spPr>
          <a:xfrm>
            <a:off x="6045276" y="4901992"/>
            <a:ext cx="197983" cy="246221"/>
          </a:xfrm>
          <a:prstGeom prst="rect">
            <a:avLst/>
          </a:prstGeom>
          <a:noFill/>
        </p:spPr>
        <p:txBody>
          <a:bodyPr wrap="square" rtlCol="0">
            <a:spAutoFit/>
          </a:bodyPr>
          <a:lstStyle/>
          <a:p>
            <a:r>
              <a:rPr lang="en-US" sz="1000" dirty="0"/>
              <a:t>c</a:t>
            </a:r>
          </a:p>
        </p:txBody>
      </p:sp>
      <p:cxnSp>
        <p:nvCxnSpPr>
          <p:cNvPr id="175" name="Straight Arrow Connector 174"/>
          <p:cNvCxnSpPr>
            <a:cxnSpLocks/>
          </p:cNvCxnSpPr>
          <p:nvPr/>
        </p:nvCxnSpPr>
        <p:spPr>
          <a:xfrm>
            <a:off x="6243262"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cxnSpLocks/>
          </p:cNvCxnSpPr>
          <p:nvPr/>
        </p:nvCxnSpPr>
        <p:spPr>
          <a:xfrm>
            <a:off x="6243259"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a:off x="6705706"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a:off x="5983886" y="4066579"/>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79" name="Rectangle 178"/>
          <p:cNvSpPr/>
          <p:nvPr/>
        </p:nvSpPr>
        <p:spPr>
          <a:xfrm>
            <a:off x="7247486" y="4066579"/>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80" name="Straight Arrow Connector 179"/>
          <p:cNvCxnSpPr/>
          <p:nvPr/>
        </p:nvCxnSpPr>
        <p:spPr>
          <a:xfrm>
            <a:off x="6705706"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1" name="Rectangle 180"/>
          <p:cNvSpPr/>
          <p:nvPr/>
        </p:nvSpPr>
        <p:spPr>
          <a:xfrm>
            <a:off x="6399706"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cxnSp>
        <p:nvCxnSpPr>
          <p:cNvPr id="182" name="Straight Arrow Connector 181"/>
          <p:cNvCxnSpPr/>
          <p:nvPr/>
        </p:nvCxnSpPr>
        <p:spPr>
          <a:xfrm>
            <a:off x="7334738"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7079048"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4" name="Rectangle 183"/>
          <p:cNvSpPr/>
          <p:nvPr/>
        </p:nvSpPr>
        <p:spPr>
          <a:xfrm>
            <a:off x="2473705" y="5588083"/>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5" name="Rectangle 184"/>
          <p:cNvSpPr/>
          <p:nvPr/>
        </p:nvSpPr>
        <p:spPr>
          <a:xfrm>
            <a:off x="3733705" y="5588083"/>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6" name="Rectangle 185"/>
          <p:cNvSpPr/>
          <p:nvPr/>
        </p:nvSpPr>
        <p:spPr>
          <a:xfrm>
            <a:off x="3913333" y="5588083"/>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7" name="Rectangle 186"/>
          <p:cNvSpPr/>
          <p:nvPr/>
        </p:nvSpPr>
        <p:spPr>
          <a:xfrm>
            <a:off x="5176933" y="5588083"/>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8" name="Rectangle 187"/>
          <p:cNvSpPr/>
          <p:nvPr/>
        </p:nvSpPr>
        <p:spPr>
          <a:xfrm>
            <a:off x="5356933" y="5588083"/>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9" name="Rectangle 188"/>
          <p:cNvSpPr/>
          <p:nvPr/>
        </p:nvSpPr>
        <p:spPr>
          <a:xfrm>
            <a:off x="6617305" y="5588083"/>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91" name="Alternate Process 190"/>
          <p:cNvSpPr/>
          <p:nvPr/>
        </p:nvSpPr>
        <p:spPr>
          <a:xfrm>
            <a:off x="5147512" y="426031"/>
            <a:ext cx="1443972"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[BDPS12]</a:t>
            </a:r>
            <a:endParaRPr lang="en-US" sz="2000" dirty="0">
              <a:solidFill>
                <a:schemeClr val="tx1"/>
              </a:solidFill>
              <a:latin typeface="Arial" charset="0"/>
              <a:ea typeface="Arial" charset="0"/>
              <a:cs typeface="Arial" charset="0"/>
            </a:endParaRPr>
          </a:p>
        </p:txBody>
      </p:sp>
      <p:sp>
        <p:nvSpPr>
          <p:cNvPr id="192" name="Text Box 35"/>
          <p:cNvSpPr txBox="1">
            <a:spLocks noChangeArrowheads="1"/>
          </p:cNvSpPr>
          <p:nvPr/>
        </p:nvSpPr>
        <p:spPr bwMode="auto">
          <a:xfrm>
            <a:off x="7153886" y="3245810"/>
            <a:ext cx="1378194"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IND$-CPA</a:t>
            </a:r>
          </a:p>
        </p:txBody>
      </p:sp>
      <p:sp>
        <p:nvSpPr>
          <p:cNvPr id="193" name="Text Box 35"/>
          <p:cNvSpPr txBox="1">
            <a:spLocks noChangeArrowheads="1"/>
          </p:cNvSpPr>
          <p:nvPr/>
        </p:nvSpPr>
        <p:spPr bwMode="auto">
          <a:xfrm>
            <a:off x="7153886" y="5212324"/>
            <a:ext cx="81892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PRF</a:t>
            </a:r>
          </a:p>
        </p:txBody>
      </p:sp>
      <p:sp>
        <p:nvSpPr>
          <p:cNvPr id="195" name="Oval 194"/>
          <p:cNvSpPr/>
          <p:nvPr/>
        </p:nvSpPr>
        <p:spPr>
          <a:xfrm>
            <a:off x="188069" y="643141"/>
            <a:ext cx="2298140" cy="1371232"/>
          </a:xfrm>
          <a:prstGeom prst="ellipse">
            <a:avLst/>
          </a:prstGeom>
          <a:solidFill>
            <a:schemeClr val="accent6">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Achieves BH and </a:t>
            </a:r>
            <a:r>
              <a:rPr lang="en-US" sz="2000" dirty="0" err="1" smtClean="0">
                <a:solidFill>
                  <a:schemeClr val="tx1"/>
                </a:solidFill>
                <a:latin typeface="Arial" charset="0"/>
                <a:ea typeface="Arial" charset="0"/>
                <a:cs typeface="Arial" charset="0"/>
              </a:rPr>
              <a:t>DoS</a:t>
            </a:r>
            <a:endParaRPr lang="en-US" sz="2000" dirty="0">
              <a:solidFill>
                <a:schemeClr val="tx1"/>
              </a:solidFill>
              <a:latin typeface="Arial" charset="0"/>
              <a:ea typeface="Arial" charset="0"/>
              <a:cs typeface="Arial" charset="0"/>
            </a:endParaRPr>
          </a:p>
        </p:txBody>
      </p:sp>
      <p:sp>
        <p:nvSpPr>
          <p:cNvPr id="196" name="TextBox 195"/>
          <p:cNvSpPr txBox="1"/>
          <p:nvPr/>
        </p:nvSpPr>
        <p:spPr>
          <a:xfrm>
            <a:off x="3194419" y="1829488"/>
            <a:ext cx="351378" cy="369332"/>
          </a:xfrm>
          <a:prstGeom prst="rect">
            <a:avLst/>
          </a:prstGeom>
          <a:noFill/>
        </p:spPr>
        <p:txBody>
          <a:bodyPr wrap="none" rtlCol="0">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197" name="Rectangle 196"/>
          <p:cNvSpPr/>
          <p:nvPr/>
        </p:nvSpPr>
        <p:spPr>
          <a:xfrm>
            <a:off x="4274419" y="1829707"/>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198" name="Rectangle 197"/>
          <p:cNvSpPr/>
          <p:nvPr/>
        </p:nvSpPr>
        <p:spPr>
          <a:xfrm>
            <a:off x="5355912" y="1829488"/>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200" name="TextBox 199"/>
          <p:cNvSpPr txBox="1">
            <a:spLocks/>
          </p:cNvSpPr>
          <p:nvPr/>
        </p:nvSpPr>
        <p:spPr>
          <a:xfrm>
            <a:off x="572451" y="4749230"/>
            <a:ext cx="1376712" cy="430887"/>
          </a:xfrm>
          <a:prstGeom prst="rect">
            <a:avLst/>
          </a:prstGeom>
          <a:noFill/>
        </p:spPr>
        <p:txBody>
          <a:bodyPr wrap="square" rtlCol="0">
            <a:spAutoFit/>
          </a:bodyPr>
          <a:lstStyle/>
          <a:p>
            <a:r>
              <a:rPr lang="en-US" sz="1050" b="1" dirty="0" smtClean="0">
                <a:latin typeface="Arial" charset="0"/>
                <a:ea typeface="Arial" charset="0"/>
                <a:cs typeface="Arial" charset="0"/>
              </a:rPr>
              <a:t>Chunk counter:</a:t>
            </a:r>
          </a:p>
          <a:p>
            <a:r>
              <a:rPr lang="en-US" sz="1050" b="1" dirty="0" smtClean="0">
                <a:latin typeface="Arial" charset="0"/>
                <a:ea typeface="Arial" charset="0"/>
                <a:cs typeface="Arial" charset="0"/>
              </a:rPr>
              <a:t>Message counter:</a:t>
            </a:r>
            <a:endParaRPr lang="en-US" sz="1050" b="1" dirty="0">
              <a:latin typeface="Arial" charset="0"/>
              <a:ea typeface="Arial" charset="0"/>
              <a:cs typeface="Arial" charset="0"/>
            </a:endParaRPr>
          </a:p>
        </p:txBody>
      </p:sp>
      <p:sp>
        <p:nvSpPr>
          <p:cNvPr id="201" name="Rectangle 200"/>
          <p:cNvSpPr/>
          <p:nvPr/>
        </p:nvSpPr>
        <p:spPr>
          <a:xfrm>
            <a:off x="6534033" y="5535178"/>
            <a:ext cx="343346" cy="461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5095260" y="5535574"/>
            <a:ext cx="343346" cy="461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3651660" y="5535574"/>
            <a:ext cx="343346" cy="461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 Box 35"/>
          <p:cNvSpPr txBox="1">
            <a:spLocks noChangeArrowheads="1"/>
          </p:cNvSpPr>
          <p:nvPr/>
        </p:nvSpPr>
        <p:spPr bwMode="auto">
          <a:xfrm>
            <a:off x="6681353" y="585976"/>
            <a:ext cx="2259770"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“low overhead”</a:t>
            </a:r>
          </a:p>
        </p:txBody>
      </p:sp>
      <p:sp>
        <p:nvSpPr>
          <p:cNvPr id="80" name="Rectangle 79"/>
          <p:cNvSpPr/>
          <p:nvPr/>
        </p:nvSpPr>
        <p:spPr>
          <a:xfrm>
            <a:off x="2470105" y="5535574"/>
            <a:ext cx="1263228" cy="461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3920360" y="5535178"/>
            <a:ext cx="1252601" cy="461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5364518" y="5535178"/>
            <a:ext cx="1252601" cy="461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2394389" y="436833"/>
            <a:ext cx="1782860" cy="523220"/>
          </a:xfrm>
          <a:prstGeom prst="rect">
            <a:avLst/>
          </a:prstGeom>
          <a:noFill/>
        </p:spPr>
        <p:txBody>
          <a:bodyPr wrap="none" rtlCol="0">
            <a:spAutoFit/>
          </a:bodyPr>
          <a:lstStyle/>
          <a:p>
            <a:r>
              <a:rPr lang="en-US" sz="2800" b="1" dirty="0" err="1" smtClean="0">
                <a:latin typeface="Arial" charset="0"/>
                <a:ea typeface="Arial" charset="0"/>
                <a:cs typeface="Arial" charset="0"/>
              </a:rPr>
              <a:t>InterMAC</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519341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37"/>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14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6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7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7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7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3"/>
                                        </p:tgtEl>
                                        <p:attrNameLst>
                                          <p:attrName>style.visibility</p:attrName>
                                        </p:attrNameLst>
                                      </p:cBhvr>
                                      <p:to>
                                        <p:strVal val="visible"/>
                                      </p:to>
                                    </p:set>
                                  </p:childTnLst>
                                </p:cTn>
                              </p:par>
                              <p:par>
                                <p:cTn id="121" presetID="1" presetClass="entr" presetSubtype="0" fill="hold" grpId="1" nodeType="withEffect">
                                  <p:stCondLst>
                                    <p:cond delay="0"/>
                                  </p:stCondLst>
                                  <p:childTnLst>
                                    <p:set>
                                      <p:cBhvr>
                                        <p:cTn id="122" dur="1" fill="hold">
                                          <p:stCondLst>
                                            <p:cond delay="0"/>
                                          </p:stCondLst>
                                        </p:cTn>
                                        <p:tgtEl>
                                          <p:spTgt spid="156"/>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157"/>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158"/>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15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6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6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6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6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68"/>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171"/>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172"/>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173"/>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174"/>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75"/>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76"/>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8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8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82"/>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8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4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64"/>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7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8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8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8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8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8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89"/>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91"/>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95"/>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92"/>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8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8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83"/>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93"/>
                                        </p:tgtEl>
                                        <p:attrNameLst>
                                          <p:attrName>style.visibility</p:attrName>
                                        </p:attrNameLst>
                                      </p:cBhvr>
                                      <p:to>
                                        <p:strVal val="visible"/>
                                      </p:to>
                                    </p:set>
                                  </p:childTnLst>
                                </p:cTn>
                              </p:par>
                              <p:par>
                                <p:cTn id="207" presetID="1" presetClass="exit" presetSubtype="0" fill="hold" grpId="1" nodeType="withEffect">
                                  <p:stCondLst>
                                    <p:cond delay="0"/>
                                  </p:stCondLst>
                                  <p:childTnLst>
                                    <p:set>
                                      <p:cBhvr>
                                        <p:cTn id="208" dur="1" fill="hold">
                                          <p:stCondLst>
                                            <p:cond delay="0"/>
                                          </p:stCondLst>
                                        </p:cTn>
                                        <p:tgtEl>
                                          <p:spTgt spid="83"/>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81"/>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80"/>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201"/>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02"/>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03"/>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9"/>
                                        </p:tgtEl>
                                        <p:attrNameLst>
                                          <p:attrName>style.visibility</p:attrName>
                                        </p:attrNameLst>
                                      </p:cBhvr>
                                      <p:to>
                                        <p:strVal val="visible"/>
                                      </p:to>
                                    </p:set>
                                  </p:childTnLst>
                                </p:cTn>
                              </p:par>
                              <p:par>
                                <p:cTn id="225" presetID="1" presetClass="exit" presetSubtype="0" fill="hold" grpId="1" nodeType="withEffect">
                                  <p:stCondLst>
                                    <p:cond delay="0"/>
                                  </p:stCondLst>
                                  <p:childTnLst>
                                    <p:set>
                                      <p:cBhvr>
                                        <p:cTn id="226" dur="1" fill="hold">
                                          <p:stCondLst>
                                            <p:cond delay="0"/>
                                          </p:stCondLst>
                                        </p:cTn>
                                        <p:tgtEl>
                                          <p:spTgt spid="203"/>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20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1" grpId="0" animBg="1"/>
      <p:bldP spid="92" grpId="0" animBg="1"/>
      <p:bldP spid="93" grpId="0" animBg="1"/>
      <p:bldP spid="94" grpId="0" animBg="1"/>
      <p:bldP spid="95" grpId="0" animBg="1"/>
      <p:bldP spid="97" grpId="0" animBg="1"/>
      <p:bldP spid="99" grpId="0" animBg="1"/>
      <p:bldP spid="99" grpId="1" animBg="1"/>
      <p:bldP spid="100" grpId="0"/>
      <p:bldP spid="100" grpId="1"/>
      <p:bldP spid="137" grpId="0" animBg="1"/>
      <p:bldP spid="137" grpId="1" animBg="1"/>
      <p:bldP spid="143" grpId="0"/>
      <p:bldP spid="143" grpId="1"/>
      <p:bldP spid="148" grpId="0" animBg="1"/>
      <p:bldP spid="149" grpId="0" animBg="1"/>
      <p:bldP spid="151" grpId="0" animBg="1"/>
      <p:bldP spid="155" grpId="0" animBg="1"/>
      <p:bldP spid="156" grpId="0" animBg="1"/>
      <p:bldP spid="156" grpId="1" animBg="1"/>
      <p:bldP spid="157" grpId="0"/>
      <p:bldP spid="157" grpId="1"/>
      <p:bldP spid="158" grpId="0" animBg="1"/>
      <p:bldP spid="158" grpId="1" animBg="1"/>
      <p:bldP spid="159" grpId="0"/>
      <p:bldP spid="159" grpId="1"/>
      <p:bldP spid="163" grpId="0" animBg="1"/>
      <p:bldP spid="164" grpId="0" animBg="1"/>
      <p:bldP spid="166" grpId="0" animBg="1"/>
      <p:bldP spid="170" grpId="0" animBg="1"/>
      <p:bldP spid="171" grpId="0" animBg="1"/>
      <p:bldP spid="171" grpId="1" animBg="1"/>
      <p:bldP spid="172" grpId="0"/>
      <p:bldP spid="172" grpId="1"/>
      <p:bldP spid="173" grpId="0" animBg="1"/>
      <p:bldP spid="173" grpId="1" animBg="1"/>
      <p:bldP spid="174" grpId="0"/>
      <p:bldP spid="174" grpId="1"/>
      <p:bldP spid="178" grpId="0" animBg="1"/>
      <p:bldP spid="179" grpId="0" animBg="1"/>
      <p:bldP spid="181" grpId="0" animBg="1"/>
      <p:bldP spid="184" grpId="0" animBg="1"/>
      <p:bldP spid="185" grpId="0" animBg="1"/>
      <p:bldP spid="186" grpId="0" animBg="1"/>
      <p:bldP spid="187" grpId="0" animBg="1"/>
      <p:bldP spid="188" grpId="0" animBg="1"/>
      <p:bldP spid="189" grpId="0" animBg="1"/>
      <p:bldP spid="191" grpId="0" animBg="1"/>
      <p:bldP spid="192" grpId="0" animBg="1"/>
      <p:bldP spid="193" grpId="0" animBg="1"/>
      <p:bldP spid="195" grpId="0" animBg="1"/>
      <p:bldP spid="196" grpId="0"/>
      <p:bldP spid="197" grpId="0"/>
      <p:bldP spid="198" grpId="0"/>
      <p:bldP spid="200" grpId="0"/>
      <p:bldP spid="201" grpId="0" animBg="1"/>
      <p:bldP spid="201" grpId="1" animBg="1"/>
      <p:bldP spid="202" grpId="0" animBg="1"/>
      <p:bldP spid="202" grpId="1" animBg="1"/>
      <p:bldP spid="203" grpId="0" animBg="1"/>
      <p:bldP spid="203" grpId="1" animBg="1"/>
      <p:bldP spid="79" grpId="0" animBg="1"/>
      <p:bldP spid="80" grpId="0" animBg="1"/>
      <p:bldP spid="80" grpId="1" animBg="1"/>
      <p:bldP spid="81" grpId="0" animBg="1"/>
      <p:bldP spid="81" grpId="1" animBg="1"/>
      <p:bldP spid="83" grpId="0" animBg="1"/>
      <p:bldP spid="83"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TextBox 33"/>
          <p:cNvSpPr txBox="1"/>
          <p:nvPr/>
        </p:nvSpPr>
        <p:spPr>
          <a:xfrm>
            <a:off x="200043" y="144205"/>
            <a:ext cx="4949078" cy="523220"/>
          </a:xfrm>
          <a:prstGeom prst="rect">
            <a:avLst/>
          </a:prstGeom>
          <a:noFill/>
        </p:spPr>
        <p:txBody>
          <a:bodyPr wrap="square" rtlCol="0">
            <a:spAutoFit/>
          </a:bodyPr>
          <a:lstStyle/>
          <a:p>
            <a:r>
              <a:rPr lang="en-US" sz="2800" b="1" dirty="0">
                <a:latin typeface="Arial" charset="0"/>
                <a:ea typeface="Arial" charset="0"/>
                <a:cs typeface="Arial" charset="0"/>
              </a:rPr>
              <a:t>Decryption </a:t>
            </a:r>
            <a:r>
              <a:rPr lang="en-US" sz="2800" b="1" dirty="0" smtClean="0">
                <a:latin typeface="Arial" charset="0"/>
                <a:ea typeface="Arial" charset="0"/>
                <a:cs typeface="Arial" charset="0"/>
              </a:rPr>
              <a:t>buffer allocation</a:t>
            </a:r>
            <a:endParaRPr lang="en-US" sz="2800" b="1" dirty="0">
              <a:latin typeface="Arial" charset="0"/>
              <a:ea typeface="Arial" charset="0"/>
              <a:cs typeface="Arial" charset="0"/>
            </a:endParaRPr>
          </a:p>
        </p:txBody>
      </p:sp>
      <p:grpSp>
        <p:nvGrpSpPr>
          <p:cNvPr id="2" name="Group 1"/>
          <p:cNvGrpSpPr/>
          <p:nvPr/>
        </p:nvGrpSpPr>
        <p:grpSpPr>
          <a:xfrm>
            <a:off x="1802474" y="837651"/>
            <a:ext cx="5539052" cy="1598082"/>
            <a:chOff x="1483840" y="837651"/>
            <a:chExt cx="5539052" cy="1598082"/>
          </a:xfrm>
        </p:grpSpPr>
        <p:sp>
          <p:nvSpPr>
            <p:cNvPr id="21" name="Rectangle 20"/>
            <p:cNvSpPr/>
            <p:nvPr/>
          </p:nvSpPr>
          <p:spPr>
            <a:xfrm>
              <a:off x="2519878" y="837651"/>
              <a:ext cx="28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519878" y="1566316"/>
              <a:ext cx="324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519878" y="1386316"/>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766141" y="1386316"/>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79878" y="1384628"/>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599878" y="1386316"/>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483840" y="2027959"/>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580214" y="2027959"/>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676588" y="2027959"/>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563840" y="2027959"/>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33" name="Rectangle 32"/>
            <p:cNvSpPr/>
            <p:nvPr/>
          </p:nvSpPr>
          <p:spPr>
            <a:xfrm>
              <a:off x="4660214" y="2027959"/>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36" name="Rectangle 35"/>
            <p:cNvSpPr/>
            <p:nvPr/>
          </p:nvSpPr>
          <p:spPr>
            <a:xfrm>
              <a:off x="6756588" y="2027959"/>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39" name="Rectangle 38"/>
            <p:cNvSpPr/>
            <p:nvPr/>
          </p:nvSpPr>
          <p:spPr>
            <a:xfrm>
              <a:off x="5398702" y="839743"/>
              <a:ext cx="360000" cy="360000"/>
            </a:xfrm>
            <a:prstGeom prst="rect">
              <a:avLst/>
            </a:prstGeom>
            <a:solidFill>
              <a:srgbClr val="FFFF00"/>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756588" y="2027959"/>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t>
              </a:r>
              <a:endParaRPr lang="en-US" dirty="0"/>
            </a:p>
          </p:txBody>
        </p:sp>
        <p:sp>
          <p:nvSpPr>
            <p:cNvPr id="60" name="Rectangle 59"/>
            <p:cNvSpPr/>
            <p:nvPr/>
          </p:nvSpPr>
          <p:spPr>
            <a:xfrm>
              <a:off x="6756588" y="2027743"/>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66" name="TextBox 65"/>
            <p:cNvSpPr txBox="1"/>
            <p:nvPr/>
          </p:nvSpPr>
          <p:spPr>
            <a:xfrm>
              <a:off x="2887121" y="1232831"/>
              <a:ext cx="351378" cy="369332"/>
            </a:xfrm>
            <a:prstGeom prst="rect">
              <a:avLst/>
            </a:prstGeom>
            <a:noFill/>
          </p:spPr>
          <p:txBody>
            <a:bodyPr wrap="none" rtlCol="0">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67" name="Rectangle 66"/>
            <p:cNvSpPr/>
            <p:nvPr/>
          </p:nvSpPr>
          <p:spPr>
            <a:xfrm>
              <a:off x="3967121" y="1233050"/>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68" name="Rectangle 67"/>
            <p:cNvSpPr/>
            <p:nvPr/>
          </p:nvSpPr>
          <p:spPr>
            <a:xfrm>
              <a:off x="5048614" y="1232831"/>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70" name="TextBox 69"/>
            <p:cNvSpPr txBox="1"/>
            <p:nvPr/>
          </p:nvSpPr>
          <p:spPr>
            <a:xfrm>
              <a:off x="6617039" y="1979753"/>
              <a:ext cx="405853" cy="455980"/>
            </a:xfrm>
            <a:prstGeom prst="rect">
              <a:avLst/>
            </a:prstGeom>
            <a:noFill/>
            <a:ln w="50800">
              <a:solidFill>
                <a:srgbClr val="FF0000"/>
              </a:solidFill>
            </a:ln>
          </p:spPr>
          <p:txBody>
            <a:bodyPr wrap="square" rtlCol="0">
              <a:spAutoFit/>
            </a:bodyPr>
            <a:lstStyle/>
            <a:p>
              <a:endParaRPr lang="en-US"/>
            </a:p>
          </p:txBody>
        </p:sp>
      </p:grpSp>
      <p:sp>
        <p:nvSpPr>
          <p:cNvPr id="71" name="Text Box 35"/>
          <p:cNvSpPr txBox="1">
            <a:spLocks noChangeArrowheads="1"/>
          </p:cNvSpPr>
          <p:nvPr/>
        </p:nvSpPr>
        <p:spPr bwMode="auto">
          <a:xfrm>
            <a:off x="363601" y="3435789"/>
            <a:ext cx="7087066"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(re)Allocation </a:t>
            </a:r>
            <a:r>
              <a:rPr lang="en-US" sz="2000" b="0" dirty="0" smtClean="0">
                <a:latin typeface="Arial" charset="0"/>
                <a:ea typeface="Arial" charset="0"/>
                <a:cs typeface="Arial" charset="0"/>
                <a:sym typeface="Symbol" charset="0"/>
              </a:rPr>
              <a:t>time proportional to size of underlying message</a:t>
            </a:r>
            <a:endParaRPr lang="en-US" sz="2000" b="0" dirty="0">
              <a:latin typeface="Arial" charset="0"/>
              <a:ea typeface="Arial" charset="0"/>
              <a:cs typeface="Arial" charset="0"/>
              <a:sym typeface="Symbol" charset="0"/>
            </a:endParaRPr>
          </a:p>
        </p:txBody>
      </p:sp>
      <p:sp>
        <p:nvSpPr>
          <p:cNvPr id="72" name="Text Box 35"/>
          <p:cNvSpPr txBox="1">
            <a:spLocks noChangeArrowheads="1"/>
          </p:cNvSpPr>
          <p:nvPr/>
        </p:nvSpPr>
        <p:spPr bwMode="auto">
          <a:xfrm>
            <a:off x="363601" y="2815849"/>
            <a:ext cx="6659292"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a:latin typeface="Arial" charset="0"/>
                <a:ea typeface="Arial" charset="0"/>
                <a:cs typeface="Arial" charset="0"/>
                <a:sym typeface="Symbol" charset="0"/>
              </a:rPr>
              <a:t>A </a:t>
            </a:r>
            <a:r>
              <a:rPr lang="en-US" sz="2000" b="0" dirty="0" smtClean="0">
                <a:latin typeface="Arial" charset="0"/>
                <a:ea typeface="Arial" charset="0"/>
                <a:cs typeface="Arial" charset="0"/>
                <a:sym typeface="Symbol" charset="0"/>
              </a:rPr>
              <a:t>priori: </a:t>
            </a:r>
            <a:r>
              <a:rPr lang="en-US" sz="2000" b="0" dirty="0">
                <a:latin typeface="Arial" charset="0"/>
                <a:ea typeface="Arial" charset="0"/>
                <a:cs typeface="Arial" charset="0"/>
                <a:sym typeface="Symbol" charset="0"/>
              </a:rPr>
              <a:t>no knowledge of how long underlying message is</a:t>
            </a:r>
          </a:p>
        </p:txBody>
      </p:sp>
      <p:sp>
        <p:nvSpPr>
          <p:cNvPr id="73" name="Text Box 35"/>
          <p:cNvSpPr txBox="1">
            <a:spLocks noChangeArrowheads="1"/>
          </p:cNvSpPr>
          <p:nvPr/>
        </p:nvSpPr>
        <p:spPr bwMode="auto">
          <a:xfrm>
            <a:off x="363601" y="4055729"/>
            <a:ext cx="3668753"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err="1" smtClean="0">
                <a:latin typeface="Arial" charset="0"/>
                <a:ea typeface="Arial" charset="0"/>
                <a:cs typeface="Arial" charset="0"/>
                <a:sym typeface="Symbol" charset="0"/>
              </a:rPr>
              <a:t>libInterMAC</a:t>
            </a:r>
            <a:r>
              <a:rPr lang="en-US" sz="2000" b="0" dirty="0" smtClean="0">
                <a:latin typeface="Arial" charset="0"/>
                <a:ea typeface="Arial" charset="0"/>
                <a:cs typeface="Arial" charset="0"/>
                <a:sym typeface="Symbol" charset="0"/>
              </a:rPr>
              <a:t>: Fixed-sized </a:t>
            </a:r>
            <a:r>
              <a:rPr lang="en-US" sz="2000" b="0" dirty="0">
                <a:latin typeface="Arial" charset="0"/>
                <a:ea typeface="Arial" charset="0"/>
                <a:cs typeface="Arial" charset="0"/>
                <a:sym typeface="Symbol" charset="0"/>
              </a:rPr>
              <a:t>buffer</a:t>
            </a:r>
          </a:p>
        </p:txBody>
      </p:sp>
    </p:spTree>
    <p:extLst>
      <p:ext uri="{BB962C8B-B14F-4D97-AF65-F5344CB8AC3E}">
        <p14:creationId xmlns:p14="http://schemas.microsoft.com/office/powerpoint/2010/main" val="197958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 Box 35"/>
          <p:cNvSpPr txBox="1">
            <a:spLocks noChangeArrowheads="1"/>
          </p:cNvSpPr>
          <p:nvPr/>
        </p:nvSpPr>
        <p:spPr bwMode="auto">
          <a:xfrm>
            <a:off x="862445" y="5510972"/>
            <a:ext cx="4489362"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a:latin typeface="Arial" charset="0"/>
                <a:ea typeface="Arial" charset="0"/>
                <a:cs typeface="Arial" charset="0"/>
                <a:sym typeface="Symbol" charset="0"/>
              </a:rPr>
              <a:t>Not possible to encrypt the length field</a:t>
            </a:r>
          </a:p>
        </p:txBody>
      </p:sp>
      <p:sp>
        <p:nvSpPr>
          <p:cNvPr id="3" name="TextBox 2"/>
          <p:cNvSpPr txBox="1"/>
          <p:nvPr/>
        </p:nvSpPr>
        <p:spPr>
          <a:xfrm>
            <a:off x="200043" y="144205"/>
            <a:ext cx="5979009" cy="523220"/>
          </a:xfrm>
          <a:prstGeom prst="rect">
            <a:avLst/>
          </a:prstGeom>
          <a:noFill/>
        </p:spPr>
        <p:txBody>
          <a:bodyPr wrap="none" rtlCol="0">
            <a:spAutoFit/>
          </a:bodyPr>
          <a:lstStyle/>
          <a:p>
            <a:r>
              <a:rPr lang="en-US" sz="2800" b="1" dirty="0" smtClean="0">
                <a:latin typeface="Arial" charset="0"/>
                <a:ea typeface="Arial" charset="0"/>
                <a:cs typeface="Arial" charset="0"/>
              </a:rPr>
              <a:t>Boundary hiding (traffic analysis)</a:t>
            </a:r>
            <a:endParaRPr lang="en-US" sz="2800" b="1" dirty="0">
              <a:latin typeface="Arial" charset="0"/>
              <a:ea typeface="Arial" charset="0"/>
              <a:cs typeface="Arial" charset="0"/>
            </a:endParaRPr>
          </a:p>
        </p:txBody>
      </p:sp>
      <p:sp>
        <p:nvSpPr>
          <p:cNvPr id="4" name="Text Box 35"/>
          <p:cNvSpPr txBox="1">
            <a:spLocks noChangeArrowheads="1"/>
          </p:cNvSpPr>
          <p:nvPr/>
        </p:nvSpPr>
        <p:spPr bwMode="auto">
          <a:xfrm>
            <a:off x="844621" y="824277"/>
            <a:ext cx="2992862"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Encryption of length field</a:t>
            </a:r>
            <a:endParaRPr lang="en-US" sz="2000" b="0" dirty="0">
              <a:latin typeface="Arial" charset="0"/>
              <a:ea typeface="Arial" charset="0"/>
              <a:cs typeface="Arial" charset="0"/>
              <a:sym typeface="Symbol" charset="0"/>
            </a:endParaRPr>
          </a:p>
        </p:txBody>
      </p:sp>
      <p:sp>
        <p:nvSpPr>
          <p:cNvPr id="5" name="Rectangle 5"/>
          <p:cNvSpPr>
            <a:spLocks noChangeArrowheads="1"/>
          </p:cNvSpPr>
          <p:nvPr/>
        </p:nvSpPr>
        <p:spPr bwMode="auto">
          <a:xfrm>
            <a:off x="4233156" y="2268326"/>
            <a:ext cx="1727200" cy="4318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 name="Line 6"/>
          <p:cNvSpPr>
            <a:spLocks noChangeShapeType="1"/>
          </p:cNvSpPr>
          <p:nvPr/>
        </p:nvSpPr>
        <p:spPr bwMode="auto">
          <a:xfrm>
            <a:off x="3585456" y="2844589"/>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7185906" y="2844589"/>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3585456" y="3060489"/>
            <a:ext cx="36004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0"/>
          <p:cNvSpPr>
            <a:spLocks noChangeShapeType="1"/>
          </p:cNvSpPr>
          <p:nvPr/>
        </p:nvSpPr>
        <p:spPr bwMode="auto">
          <a:xfrm flipH="1" flipV="1">
            <a:off x="2282739" y="4321696"/>
            <a:ext cx="4856185" cy="926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1"/>
          <p:cNvSpPr>
            <a:spLocks noChangeShapeType="1"/>
          </p:cNvSpPr>
          <p:nvPr/>
        </p:nvSpPr>
        <p:spPr bwMode="auto">
          <a:xfrm flipH="1" flipV="1">
            <a:off x="2282739" y="4116041"/>
            <a:ext cx="0" cy="2108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2"/>
          <p:cNvSpPr>
            <a:spLocks noChangeShapeType="1"/>
          </p:cNvSpPr>
          <p:nvPr/>
        </p:nvSpPr>
        <p:spPr bwMode="auto">
          <a:xfrm flipH="1" flipV="1">
            <a:off x="7140485" y="4115060"/>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Text Box 9"/>
          <p:cNvSpPr txBox="1">
            <a:spLocks noChangeArrowheads="1"/>
          </p:cNvSpPr>
          <p:nvPr/>
        </p:nvSpPr>
        <p:spPr bwMode="auto">
          <a:xfrm>
            <a:off x="4147952" y="2844589"/>
            <a:ext cx="1079500" cy="366712"/>
          </a:xfrm>
          <a:prstGeom prst="rect">
            <a:avLst/>
          </a:prstGeom>
          <a:solidFill>
            <a:srgbClr val="0081C6"/>
          </a:solidFill>
          <a:ln>
            <a:solidFill>
              <a:schemeClr val="dk1"/>
            </a:solid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sz="1800" b="0" dirty="0" err="1" smtClean="0">
                <a:latin typeface="Arial" charset="0"/>
                <a:cs typeface="Arial" charset="0"/>
              </a:rPr>
              <a:t>Enc</a:t>
            </a:r>
            <a:endParaRPr lang="en-GB" sz="1800" b="0" dirty="0">
              <a:latin typeface="Arial" charset="0"/>
              <a:cs typeface="Arial" charset="0"/>
            </a:endParaRPr>
          </a:p>
        </p:txBody>
      </p:sp>
      <p:sp>
        <p:nvSpPr>
          <p:cNvPr id="15" name="Line 13"/>
          <p:cNvSpPr>
            <a:spLocks noChangeShapeType="1"/>
          </p:cNvSpPr>
          <p:nvPr/>
        </p:nvSpPr>
        <p:spPr bwMode="auto">
          <a:xfrm>
            <a:off x="4684527" y="3211301"/>
            <a:ext cx="0" cy="321926"/>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16" name="Rectangle 15"/>
          <p:cNvSpPr>
            <a:spLocks noChangeArrowheads="1"/>
          </p:cNvSpPr>
          <p:nvPr/>
        </p:nvSpPr>
        <p:spPr bwMode="auto">
          <a:xfrm>
            <a:off x="3585456" y="3536948"/>
            <a:ext cx="3555030" cy="431800"/>
          </a:xfrm>
          <a:prstGeom prst="rect">
            <a:avLst/>
          </a:prstGeom>
          <a:solidFill>
            <a:srgbClr val="FF6600"/>
          </a:solidFill>
          <a:ln w="9525">
            <a:solidFill>
              <a:schemeClr val="tx1"/>
            </a:solidFill>
            <a:miter lim="800000"/>
            <a:headEnd/>
            <a:tailEnd/>
          </a:ln>
          <a:extLst/>
        </p:spPr>
        <p:txBody>
          <a:bodyPr wrap="none" anchor="ctr"/>
          <a:lstStyle/>
          <a:p>
            <a:endParaRPr lang="en-US">
              <a:solidFill>
                <a:srgbClr val="FF0000"/>
              </a:solidFill>
            </a:endParaRPr>
          </a:p>
        </p:txBody>
      </p:sp>
      <p:sp>
        <p:nvSpPr>
          <p:cNvPr id="17" name="Text Box 16"/>
          <p:cNvSpPr txBox="1">
            <a:spLocks noChangeArrowheads="1"/>
          </p:cNvSpPr>
          <p:nvPr/>
        </p:nvSpPr>
        <p:spPr bwMode="auto">
          <a:xfrm>
            <a:off x="4675561" y="4661064"/>
            <a:ext cx="1420240" cy="369332"/>
          </a:xfrm>
          <a:prstGeom prst="rect">
            <a:avLst/>
          </a:prstGeom>
          <a:solidFill>
            <a:srgbClr val="0081C6"/>
          </a:solidFill>
          <a:ln w="9525">
            <a:solidFill>
              <a:srgbClr val="000000"/>
            </a:solidFill>
            <a:miter lim="800000"/>
            <a:headEnd/>
            <a:tailEnd/>
          </a:ln>
          <a:extLst/>
        </p:spPr>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sz="1800" b="0" dirty="0" smtClean="0">
                <a:latin typeface="Arial" charset="0"/>
                <a:cs typeface="Arial" charset="0"/>
              </a:rPr>
              <a:t>Mac</a:t>
            </a:r>
            <a:endParaRPr lang="en-GB" sz="1800" b="0" dirty="0">
              <a:latin typeface="Arial" charset="0"/>
              <a:cs typeface="Arial" charset="0"/>
            </a:endParaRPr>
          </a:p>
        </p:txBody>
      </p:sp>
      <p:sp>
        <p:nvSpPr>
          <p:cNvPr id="18" name="Line 17"/>
          <p:cNvSpPr>
            <a:spLocks noChangeShapeType="1"/>
          </p:cNvSpPr>
          <p:nvPr/>
        </p:nvSpPr>
        <p:spPr bwMode="auto">
          <a:xfrm flipH="1" flipV="1">
            <a:off x="5337622" y="4326898"/>
            <a:ext cx="5542" cy="334166"/>
          </a:xfrm>
          <a:prstGeom prst="line">
            <a:avLst/>
          </a:prstGeom>
          <a:noFill/>
          <a:ln w="9525">
            <a:solidFill>
              <a:srgbClr val="000000"/>
            </a:solidFill>
            <a:round/>
            <a:headEnd type="arrow"/>
            <a:tailEnd type="none"/>
          </a:ln>
          <a:extLst>
            <a:ext uri="{909E8E84-426E-40dd-AFC4-6F175D3DCCD1}">
              <a14:hiddenFill xmlns="" xmlns:a14="http://schemas.microsoft.com/office/drawing/2010/main">
                <a:noFill/>
              </a14:hiddenFill>
            </a:ext>
          </a:extLst>
        </p:spPr>
        <p:txBody>
          <a:bodyPr/>
          <a:lstStyle/>
          <a:p>
            <a:endParaRPr lang="en-US"/>
          </a:p>
        </p:txBody>
      </p:sp>
      <p:sp>
        <p:nvSpPr>
          <p:cNvPr id="19" name="Line 18"/>
          <p:cNvSpPr>
            <a:spLocks noChangeShapeType="1"/>
          </p:cNvSpPr>
          <p:nvPr/>
        </p:nvSpPr>
        <p:spPr bwMode="auto">
          <a:xfrm flipV="1">
            <a:off x="6095801" y="4857547"/>
            <a:ext cx="170518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Line 19"/>
          <p:cNvSpPr>
            <a:spLocks noChangeShapeType="1"/>
          </p:cNvSpPr>
          <p:nvPr/>
        </p:nvSpPr>
        <p:spPr bwMode="auto">
          <a:xfrm flipV="1">
            <a:off x="7800986" y="3978417"/>
            <a:ext cx="2833" cy="879130"/>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21" name="Text Box 20"/>
          <p:cNvSpPr txBox="1">
            <a:spLocks noChangeArrowheads="1"/>
          </p:cNvSpPr>
          <p:nvPr/>
        </p:nvSpPr>
        <p:spPr bwMode="auto">
          <a:xfrm>
            <a:off x="4703056" y="2339764"/>
            <a:ext cx="825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Payload</a:t>
            </a:r>
          </a:p>
        </p:txBody>
      </p:sp>
      <p:sp>
        <p:nvSpPr>
          <p:cNvPr id="22" name="Text Box 21"/>
          <p:cNvSpPr txBox="1">
            <a:spLocks noChangeArrowheads="1"/>
          </p:cNvSpPr>
          <p:nvPr/>
        </p:nvSpPr>
        <p:spPr bwMode="auto">
          <a:xfrm>
            <a:off x="4190824" y="3606277"/>
            <a:ext cx="9921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err="1">
                <a:latin typeface="Arial" charset="0"/>
                <a:cs typeface="Arial" charset="0"/>
              </a:rPr>
              <a:t>Ciphertext</a:t>
            </a:r>
            <a:endParaRPr lang="en-GB" b="0" dirty="0">
              <a:latin typeface="Arial" charset="0"/>
              <a:cs typeface="Arial" charset="0"/>
            </a:endParaRPr>
          </a:p>
        </p:txBody>
      </p:sp>
      <p:sp>
        <p:nvSpPr>
          <p:cNvPr id="24" name="Rectangle 23"/>
          <p:cNvSpPr>
            <a:spLocks noChangeArrowheads="1"/>
          </p:cNvSpPr>
          <p:nvPr/>
        </p:nvSpPr>
        <p:spPr bwMode="auto">
          <a:xfrm>
            <a:off x="7142869" y="3537997"/>
            <a:ext cx="1295400" cy="431800"/>
          </a:xfrm>
          <a:prstGeom prst="rect">
            <a:avLst/>
          </a:prstGeom>
          <a:solidFill>
            <a:srgbClr val="FFFF00"/>
          </a:solidFill>
          <a:ln w="9525">
            <a:solidFill>
              <a:schemeClr val="tx1"/>
            </a:solidFill>
            <a:miter lim="800000"/>
            <a:headEnd/>
            <a:tailEnd/>
          </a:ln>
          <a:extLst/>
        </p:spPr>
        <p:txBody>
          <a:bodyPr wrap="none" anchor="ctr"/>
          <a:lstStyle/>
          <a:p>
            <a:endParaRPr lang="en-US"/>
          </a:p>
        </p:txBody>
      </p:sp>
      <p:sp>
        <p:nvSpPr>
          <p:cNvPr id="25" name="Text Box 22"/>
          <p:cNvSpPr txBox="1">
            <a:spLocks noChangeArrowheads="1"/>
          </p:cNvSpPr>
          <p:nvPr/>
        </p:nvSpPr>
        <p:spPr bwMode="auto">
          <a:xfrm>
            <a:off x="7358769" y="3593560"/>
            <a:ext cx="874713" cy="3048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MAC tag</a:t>
            </a:r>
          </a:p>
        </p:txBody>
      </p:sp>
      <p:sp>
        <p:nvSpPr>
          <p:cNvPr id="42" name="Rectangle 25"/>
          <p:cNvSpPr>
            <a:spLocks noChangeArrowheads="1"/>
          </p:cNvSpPr>
          <p:nvPr/>
        </p:nvSpPr>
        <p:spPr bwMode="auto">
          <a:xfrm>
            <a:off x="705731" y="2268327"/>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 name="Text Box 26"/>
          <p:cNvSpPr txBox="1">
            <a:spLocks noChangeArrowheads="1"/>
          </p:cNvSpPr>
          <p:nvPr/>
        </p:nvSpPr>
        <p:spPr bwMode="auto">
          <a:xfrm>
            <a:off x="848606" y="2254039"/>
            <a:ext cx="9826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a:latin typeface="Arial" charset="0"/>
                <a:cs typeface="Arial" charset="0"/>
              </a:rPr>
              <a:t>Sequence</a:t>
            </a:r>
          </a:p>
          <a:p>
            <a:pPr algn="ctr" eaLnBrk="1" hangingPunct="1"/>
            <a:r>
              <a:rPr lang="en-GB" b="0" dirty="0">
                <a:latin typeface="Arial" charset="0"/>
                <a:cs typeface="Arial" charset="0"/>
              </a:rPr>
              <a:t>Number</a:t>
            </a:r>
          </a:p>
        </p:txBody>
      </p:sp>
      <p:sp>
        <p:nvSpPr>
          <p:cNvPr id="44" name="Text Box 27"/>
          <p:cNvSpPr txBox="1">
            <a:spLocks noChangeArrowheads="1"/>
          </p:cNvSpPr>
          <p:nvPr/>
        </p:nvSpPr>
        <p:spPr bwMode="auto">
          <a:xfrm>
            <a:off x="1788406" y="2481052"/>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4</a:t>
            </a:r>
          </a:p>
        </p:txBody>
      </p:sp>
      <p:sp>
        <p:nvSpPr>
          <p:cNvPr id="40" name="Rectangle 30"/>
          <p:cNvSpPr>
            <a:spLocks noChangeArrowheads="1"/>
          </p:cNvSpPr>
          <p:nvPr/>
        </p:nvSpPr>
        <p:spPr bwMode="auto">
          <a:xfrm>
            <a:off x="2290056" y="2268327"/>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 name="Text Box 31"/>
          <p:cNvSpPr txBox="1">
            <a:spLocks noChangeArrowheads="1"/>
          </p:cNvSpPr>
          <p:nvPr/>
        </p:nvSpPr>
        <p:spPr bwMode="auto">
          <a:xfrm>
            <a:off x="2609144" y="2254039"/>
            <a:ext cx="7270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Packet</a:t>
            </a:r>
          </a:p>
          <a:p>
            <a:pPr algn="r" eaLnBrk="1" hangingPunct="1"/>
            <a:r>
              <a:rPr lang="en-GB" b="0" dirty="0">
                <a:latin typeface="Arial" charset="0"/>
                <a:cs typeface="Arial" charset="0"/>
              </a:rPr>
              <a:t>Length</a:t>
            </a:r>
          </a:p>
        </p:txBody>
      </p:sp>
      <p:sp>
        <p:nvSpPr>
          <p:cNvPr id="39" name="Text Box 32"/>
          <p:cNvSpPr txBox="1">
            <a:spLocks noChangeArrowheads="1"/>
          </p:cNvSpPr>
          <p:nvPr/>
        </p:nvSpPr>
        <p:spPr bwMode="auto">
          <a:xfrm>
            <a:off x="3372731" y="2484227"/>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dirty="0">
                <a:latin typeface="Arial" charset="0"/>
                <a:cs typeface="Arial" charset="0"/>
              </a:rPr>
              <a:t>4</a:t>
            </a:r>
          </a:p>
        </p:txBody>
      </p:sp>
      <p:sp>
        <p:nvSpPr>
          <p:cNvPr id="34" name="Rectangle 34"/>
          <p:cNvSpPr>
            <a:spLocks noChangeArrowheads="1"/>
          </p:cNvSpPr>
          <p:nvPr/>
        </p:nvSpPr>
        <p:spPr bwMode="auto">
          <a:xfrm>
            <a:off x="3585456" y="2268327"/>
            <a:ext cx="6477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6" name="Text Box 36"/>
          <p:cNvSpPr txBox="1">
            <a:spLocks noChangeArrowheads="1"/>
          </p:cNvSpPr>
          <p:nvPr/>
        </p:nvSpPr>
        <p:spPr bwMode="auto">
          <a:xfrm>
            <a:off x="3618794" y="2254039"/>
            <a:ext cx="5000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a:latin typeface="Arial" charset="0"/>
                <a:cs typeface="Arial" charset="0"/>
              </a:rPr>
              <a:t>Pad</a:t>
            </a:r>
          </a:p>
          <a:p>
            <a:pPr algn="ctr" eaLnBrk="1" hangingPunct="1"/>
            <a:r>
              <a:rPr lang="en-GB" b="0" dirty="0">
                <a:latin typeface="Arial" charset="0"/>
                <a:cs typeface="Arial" charset="0"/>
              </a:rPr>
              <a:t>Len</a:t>
            </a:r>
          </a:p>
        </p:txBody>
      </p:sp>
      <p:sp>
        <p:nvSpPr>
          <p:cNvPr id="37" name="Text Box 37"/>
          <p:cNvSpPr txBox="1">
            <a:spLocks noChangeArrowheads="1"/>
          </p:cNvSpPr>
          <p:nvPr/>
        </p:nvSpPr>
        <p:spPr bwMode="auto">
          <a:xfrm>
            <a:off x="4020432" y="2481052"/>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dirty="0">
                <a:latin typeface="Arial" charset="0"/>
                <a:cs typeface="Arial" charset="0"/>
              </a:rPr>
              <a:t>1</a:t>
            </a:r>
          </a:p>
        </p:txBody>
      </p:sp>
      <p:sp>
        <p:nvSpPr>
          <p:cNvPr id="31" name="Rectangle 30"/>
          <p:cNvSpPr>
            <a:spLocks noChangeArrowheads="1"/>
          </p:cNvSpPr>
          <p:nvPr/>
        </p:nvSpPr>
        <p:spPr bwMode="auto">
          <a:xfrm>
            <a:off x="5960356" y="2268327"/>
            <a:ext cx="122555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 name="Text Box 40"/>
          <p:cNvSpPr txBox="1">
            <a:spLocks noChangeArrowheads="1"/>
          </p:cNvSpPr>
          <p:nvPr/>
        </p:nvSpPr>
        <p:spPr bwMode="auto">
          <a:xfrm>
            <a:off x="6134981" y="2339765"/>
            <a:ext cx="835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a:latin typeface="Arial" charset="0"/>
                <a:cs typeface="Arial" charset="0"/>
              </a:rPr>
              <a:t>Padding</a:t>
            </a:r>
          </a:p>
        </p:txBody>
      </p:sp>
      <p:sp>
        <p:nvSpPr>
          <p:cNvPr id="33" name="Text Box 41"/>
          <p:cNvSpPr txBox="1">
            <a:spLocks noChangeArrowheads="1"/>
          </p:cNvSpPr>
          <p:nvPr/>
        </p:nvSpPr>
        <p:spPr bwMode="auto">
          <a:xfrm>
            <a:off x="6843006" y="2484227"/>
            <a:ext cx="395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dirty="0">
                <a:latin typeface="Arial" charset="0"/>
                <a:cs typeface="Arial" charset="0"/>
              </a:rPr>
              <a:t> ≥4</a:t>
            </a:r>
          </a:p>
        </p:txBody>
      </p:sp>
      <p:sp>
        <p:nvSpPr>
          <p:cNvPr id="45" name="Rectangle 30"/>
          <p:cNvSpPr>
            <a:spLocks noChangeArrowheads="1"/>
          </p:cNvSpPr>
          <p:nvPr/>
        </p:nvSpPr>
        <p:spPr bwMode="auto">
          <a:xfrm>
            <a:off x="2282739" y="3536948"/>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 name="Text Box 31"/>
          <p:cNvSpPr txBox="1">
            <a:spLocks noChangeArrowheads="1"/>
          </p:cNvSpPr>
          <p:nvPr/>
        </p:nvSpPr>
        <p:spPr bwMode="auto">
          <a:xfrm>
            <a:off x="2601827" y="3522660"/>
            <a:ext cx="7270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Packet</a:t>
            </a:r>
          </a:p>
          <a:p>
            <a:pPr algn="r" eaLnBrk="1" hangingPunct="1"/>
            <a:r>
              <a:rPr lang="en-GB" b="0" dirty="0">
                <a:latin typeface="Arial" charset="0"/>
                <a:cs typeface="Arial" charset="0"/>
              </a:rPr>
              <a:t>Length</a:t>
            </a:r>
          </a:p>
        </p:txBody>
      </p:sp>
      <p:sp>
        <p:nvSpPr>
          <p:cNvPr id="47" name="Line 11"/>
          <p:cNvSpPr>
            <a:spLocks noChangeShapeType="1"/>
          </p:cNvSpPr>
          <p:nvPr/>
        </p:nvSpPr>
        <p:spPr bwMode="auto">
          <a:xfrm flipH="1" flipV="1">
            <a:off x="705731" y="2844589"/>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8" name="Line 11"/>
          <p:cNvSpPr>
            <a:spLocks noChangeShapeType="1"/>
          </p:cNvSpPr>
          <p:nvPr/>
        </p:nvSpPr>
        <p:spPr bwMode="auto">
          <a:xfrm flipH="1" flipV="1">
            <a:off x="2018345" y="2844589"/>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10"/>
          <p:cNvSpPr>
            <a:spLocks noChangeShapeType="1"/>
          </p:cNvSpPr>
          <p:nvPr/>
        </p:nvSpPr>
        <p:spPr bwMode="auto">
          <a:xfrm flipH="1" flipV="1">
            <a:off x="705731" y="3060489"/>
            <a:ext cx="131261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17"/>
          <p:cNvSpPr>
            <a:spLocks noChangeShapeType="1"/>
          </p:cNvSpPr>
          <p:nvPr/>
        </p:nvSpPr>
        <p:spPr bwMode="auto">
          <a:xfrm flipH="1" flipV="1">
            <a:off x="1355011" y="4857547"/>
            <a:ext cx="3320547" cy="1"/>
          </a:xfrm>
          <a:prstGeom prst="line">
            <a:avLst/>
          </a:prstGeom>
          <a:noFill/>
          <a:ln w="9525">
            <a:solidFill>
              <a:srgbClr val="000000"/>
            </a:solidFill>
            <a:round/>
            <a:headEnd type="arrow"/>
            <a:tailEnd type="none"/>
          </a:ln>
          <a:extLst>
            <a:ext uri="{909E8E84-426E-40dd-AFC4-6F175D3DCCD1}">
              <a14:hiddenFill xmlns="" xmlns:a14="http://schemas.microsoft.com/office/drawing/2010/main">
                <a:noFill/>
              </a14:hiddenFill>
            </a:ext>
          </a:extLst>
        </p:spPr>
        <p:txBody>
          <a:bodyPr/>
          <a:lstStyle/>
          <a:p>
            <a:endParaRPr lang="en-US"/>
          </a:p>
        </p:txBody>
      </p:sp>
      <p:sp>
        <p:nvSpPr>
          <p:cNvPr id="51" name="Line 11"/>
          <p:cNvSpPr>
            <a:spLocks noChangeShapeType="1"/>
          </p:cNvSpPr>
          <p:nvPr/>
        </p:nvSpPr>
        <p:spPr bwMode="auto">
          <a:xfrm flipH="1" flipV="1">
            <a:off x="1352178" y="3076363"/>
            <a:ext cx="2834" cy="17811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2" name="Connector 51"/>
          <p:cNvSpPr/>
          <p:nvPr/>
        </p:nvSpPr>
        <p:spPr>
          <a:xfrm>
            <a:off x="2148596" y="3239441"/>
            <a:ext cx="1563686" cy="1033262"/>
          </a:xfrm>
          <a:prstGeom prst="flowChartConnector">
            <a:avLst/>
          </a:prstGeom>
          <a:solidFill>
            <a:schemeClr val="accent2">
              <a:alpha val="47000"/>
            </a:schemeClr>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 Box 35"/>
          <p:cNvSpPr txBox="1">
            <a:spLocks noChangeArrowheads="1"/>
          </p:cNvSpPr>
          <p:nvPr/>
        </p:nvSpPr>
        <p:spPr bwMode="auto">
          <a:xfrm>
            <a:off x="852240" y="1380788"/>
            <a:ext cx="2288324"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Encrypt-then-MAC</a:t>
            </a:r>
            <a:endParaRPr lang="en-US" sz="2000" b="0" dirty="0">
              <a:latin typeface="Arial" charset="0"/>
              <a:ea typeface="Arial" charset="0"/>
              <a:cs typeface="Arial" charset="0"/>
              <a:sym typeface="Symbol" charset="0"/>
            </a:endParaRPr>
          </a:p>
        </p:txBody>
      </p:sp>
      <p:sp>
        <p:nvSpPr>
          <p:cNvPr id="54" name="Text Box 35"/>
          <p:cNvSpPr txBox="1">
            <a:spLocks noChangeArrowheads="1"/>
          </p:cNvSpPr>
          <p:nvPr/>
        </p:nvSpPr>
        <p:spPr bwMode="auto">
          <a:xfrm>
            <a:off x="3386741" y="1378568"/>
            <a:ext cx="1380255"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AES-GCM</a:t>
            </a:r>
            <a:endParaRPr lang="en-US" sz="2000" b="0" dirty="0">
              <a:latin typeface="Arial" charset="0"/>
              <a:ea typeface="Arial" charset="0"/>
              <a:cs typeface="Arial" charset="0"/>
              <a:sym typeface="Symbol" charset="0"/>
            </a:endParaRPr>
          </a:p>
        </p:txBody>
      </p:sp>
      <p:sp>
        <p:nvSpPr>
          <p:cNvPr id="57" name="Text Box 35"/>
          <p:cNvSpPr txBox="1">
            <a:spLocks noChangeArrowheads="1"/>
          </p:cNvSpPr>
          <p:nvPr/>
        </p:nvSpPr>
        <p:spPr bwMode="auto">
          <a:xfrm>
            <a:off x="873097" y="6070605"/>
            <a:ext cx="4489362"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Traffic analysis becomes easier</a:t>
            </a:r>
          </a:p>
        </p:txBody>
      </p:sp>
      <p:sp>
        <p:nvSpPr>
          <p:cNvPr id="60" name="Text Box 35"/>
          <p:cNvSpPr txBox="1">
            <a:spLocks noChangeArrowheads="1"/>
          </p:cNvSpPr>
          <p:nvPr/>
        </p:nvSpPr>
        <p:spPr bwMode="auto">
          <a:xfrm>
            <a:off x="4158556" y="822444"/>
            <a:ext cx="2901811"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Random length padding</a:t>
            </a:r>
            <a:endParaRPr lang="en-US" sz="2000" b="0" dirty="0">
              <a:latin typeface="Arial" charset="0"/>
              <a:ea typeface="Arial" charset="0"/>
              <a:cs typeface="Arial" charset="0"/>
              <a:sym typeface="Symbol" charset="0"/>
            </a:endParaRPr>
          </a:p>
        </p:txBody>
      </p:sp>
    </p:spTree>
    <p:extLst>
      <p:ext uri="{BB962C8B-B14F-4D97-AF65-F5344CB8AC3E}">
        <p14:creationId xmlns:p14="http://schemas.microsoft.com/office/powerpoint/2010/main" val="241209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 grpId="0" animBg="1"/>
      <p:bldP spid="6" grpId="0" animBg="1"/>
      <p:bldP spid="7" grpId="0" animBg="1"/>
      <p:bldP spid="8"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p:bldP spid="22" grpId="0"/>
      <p:bldP spid="24" grpId="0" animBg="1"/>
      <p:bldP spid="25" grpId="0" animBg="1"/>
      <p:bldP spid="42" grpId="0" animBg="1"/>
      <p:bldP spid="43" grpId="0"/>
      <p:bldP spid="44" grpId="0"/>
      <p:bldP spid="40" grpId="0" animBg="1"/>
      <p:bldP spid="41" grpId="0"/>
      <p:bldP spid="39" grpId="0"/>
      <p:bldP spid="34" grpId="0" animBg="1"/>
      <p:bldP spid="36" grpId="0"/>
      <p:bldP spid="37" grpId="0"/>
      <p:bldP spid="31" grpId="0" animBg="1"/>
      <p:bldP spid="32" grpId="0"/>
      <p:bldP spid="33" grpId="0"/>
      <p:bldP spid="45" grpId="0" animBg="1"/>
      <p:bldP spid="46" grpId="0"/>
      <p:bldP spid="47" grpId="0" animBg="1"/>
      <p:bldP spid="48" grpId="0" animBg="1"/>
      <p:bldP spid="49" grpId="0" animBg="1"/>
      <p:bldP spid="50" grpId="0" animBg="1"/>
      <p:bldP spid="51" grpId="0" animBg="1"/>
      <p:bldP spid="52" grpId="0" animBg="1"/>
      <p:bldP spid="53" grpId="0" animBg="1"/>
      <p:bldP spid="54"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00043" y="144205"/>
            <a:ext cx="5899372" cy="523220"/>
          </a:xfrm>
          <a:prstGeom prst="rect">
            <a:avLst/>
          </a:prstGeom>
          <a:noFill/>
        </p:spPr>
        <p:txBody>
          <a:bodyPr wrap="none" rtlCol="0">
            <a:spAutoFit/>
          </a:bodyPr>
          <a:lstStyle/>
          <a:p>
            <a:r>
              <a:rPr lang="en-US" sz="2800" b="1" dirty="0" smtClean="0">
                <a:latin typeface="Arial" charset="0"/>
                <a:ea typeface="Arial" charset="0"/>
                <a:cs typeface="Arial" charset="0"/>
              </a:rPr>
              <a:t>Boundary hiding (traffic analysis)</a:t>
            </a:r>
            <a:endParaRPr lang="en-US" sz="2800" b="1" dirty="0">
              <a:latin typeface="Arial" charset="0"/>
              <a:ea typeface="Arial" charset="0"/>
              <a:cs typeface="Arial" charset="0"/>
            </a:endParaRPr>
          </a:p>
        </p:txBody>
      </p:sp>
      <p:sp>
        <p:nvSpPr>
          <p:cNvPr id="4" name="Text Box 35"/>
          <p:cNvSpPr txBox="1">
            <a:spLocks noChangeArrowheads="1"/>
          </p:cNvSpPr>
          <p:nvPr/>
        </p:nvSpPr>
        <p:spPr bwMode="auto">
          <a:xfrm>
            <a:off x="844621" y="824277"/>
            <a:ext cx="2625602"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ChaCha20-Poly1305</a:t>
            </a:r>
            <a:endParaRPr lang="en-US" sz="2000" b="0" dirty="0">
              <a:latin typeface="Arial" charset="0"/>
              <a:ea typeface="Arial" charset="0"/>
              <a:cs typeface="Arial" charset="0"/>
              <a:sym typeface="Symbol" charset="0"/>
            </a:endParaRPr>
          </a:p>
        </p:txBody>
      </p:sp>
      <p:sp>
        <p:nvSpPr>
          <p:cNvPr id="59" name="Text Box 35"/>
          <p:cNvSpPr txBox="1">
            <a:spLocks noChangeArrowheads="1"/>
          </p:cNvSpPr>
          <p:nvPr/>
        </p:nvSpPr>
        <p:spPr bwMode="auto">
          <a:xfrm>
            <a:off x="863061" y="6048939"/>
            <a:ext cx="3164315"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Can’t </a:t>
            </a:r>
            <a:r>
              <a:rPr lang="en-US" sz="2000" b="0" dirty="0" err="1" smtClean="0">
                <a:latin typeface="Arial" charset="0"/>
                <a:ea typeface="Arial" charset="0"/>
                <a:cs typeface="Arial" charset="0"/>
                <a:sym typeface="Symbol" charset="0"/>
              </a:rPr>
              <a:t>utilise</a:t>
            </a:r>
            <a:r>
              <a:rPr lang="en-US" sz="2000" b="0" dirty="0" smtClean="0">
                <a:latin typeface="Arial" charset="0"/>
                <a:ea typeface="Arial" charset="0"/>
                <a:cs typeface="Arial" charset="0"/>
                <a:sym typeface="Symbol" charset="0"/>
              </a:rPr>
              <a:t> AES </a:t>
            </a:r>
            <a:r>
              <a:rPr lang="en-US" sz="2000" b="0" dirty="0" err="1" smtClean="0">
                <a:latin typeface="Arial" charset="0"/>
                <a:ea typeface="Arial" charset="0"/>
                <a:cs typeface="Arial" charset="0"/>
                <a:sym typeface="Symbol" charset="0"/>
              </a:rPr>
              <a:t>intrinsics</a:t>
            </a:r>
            <a:endParaRPr lang="en-US" sz="2000" b="0" dirty="0" smtClean="0">
              <a:latin typeface="Arial" charset="0"/>
              <a:ea typeface="Arial" charset="0"/>
              <a:cs typeface="Arial" charset="0"/>
              <a:sym typeface="Symbol" charset="0"/>
            </a:endParaRPr>
          </a:p>
        </p:txBody>
      </p:sp>
      <p:sp>
        <p:nvSpPr>
          <p:cNvPr id="138" name="Text Box 35"/>
          <p:cNvSpPr txBox="1">
            <a:spLocks noChangeArrowheads="1"/>
          </p:cNvSpPr>
          <p:nvPr/>
        </p:nvSpPr>
        <p:spPr bwMode="auto">
          <a:xfrm>
            <a:off x="844621" y="4929673"/>
            <a:ext cx="4652660"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a:latin typeface="Arial" charset="0"/>
                <a:ea typeface="Arial" charset="0"/>
                <a:cs typeface="Arial" charset="0"/>
                <a:sym typeface="Symbol" charset="0"/>
              </a:rPr>
              <a:t>Reintroduces encryption of length field</a:t>
            </a:r>
            <a:endParaRPr lang="en-US" sz="2000" b="0" dirty="0">
              <a:latin typeface="Arial" charset="0"/>
              <a:ea typeface="Arial" charset="0"/>
              <a:cs typeface="Arial" charset="0"/>
              <a:sym typeface="Symbol" charset="0"/>
            </a:endParaRPr>
          </a:p>
        </p:txBody>
      </p:sp>
      <p:sp>
        <p:nvSpPr>
          <p:cNvPr id="139" name="Text Box 35"/>
          <p:cNvSpPr txBox="1">
            <a:spLocks noChangeArrowheads="1"/>
          </p:cNvSpPr>
          <p:nvPr/>
        </p:nvSpPr>
        <p:spPr bwMode="auto">
          <a:xfrm>
            <a:off x="855273" y="5489306"/>
            <a:ext cx="2207596"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a:latin typeface="Arial" charset="0"/>
                <a:ea typeface="Arial" charset="0"/>
                <a:cs typeface="Arial" charset="0"/>
                <a:sym typeface="Symbol" charset="0"/>
              </a:rPr>
              <a:t>Doubles key-size</a:t>
            </a:r>
          </a:p>
        </p:txBody>
      </p:sp>
      <p:sp>
        <p:nvSpPr>
          <p:cNvPr id="60" name="Rectangle 5"/>
          <p:cNvSpPr>
            <a:spLocks noChangeArrowheads="1"/>
          </p:cNvSpPr>
          <p:nvPr/>
        </p:nvSpPr>
        <p:spPr bwMode="auto">
          <a:xfrm>
            <a:off x="4784288" y="1505573"/>
            <a:ext cx="1727200" cy="4318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2" name="Line 6"/>
          <p:cNvSpPr>
            <a:spLocks noChangeShapeType="1"/>
          </p:cNvSpPr>
          <p:nvPr/>
        </p:nvSpPr>
        <p:spPr bwMode="auto">
          <a:xfrm>
            <a:off x="2839600" y="2047201"/>
            <a:ext cx="0" cy="1817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 name="Line 7"/>
          <p:cNvSpPr>
            <a:spLocks noChangeShapeType="1"/>
          </p:cNvSpPr>
          <p:nvPr/>
        </p:nvSpPr>
        <p:spPr bwMode="auto">
          <a:xfrm>
            <a:off x="4135600" y="2047201"/>
            <a:ext cx="0" cy="1817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4" name="Line 8"/>
          <p:cNvSpPr>
            <a:spLocks noChangeShapeType="1"/>
          </p:cNvSpPr>
          <p:nvPr/>
        </p:nvSpPr>
        <p:spPr bwMode="auto">
          <a:xfrm>
            <a:off x="2839600" y="2228915"/>
            <a:ext cx="1296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 name="Rectangle 64"/>
          <p:cNvSpPr>
            <a:spLocks noChangeArrowheads="1"/>
          </p:cNvSpPr>
          <p:nvPr/>
        </p:nvSpPr>
        <p:spPr bwMode="auto">
          <a:xfrm>
            <a:off x="7736050" y="3089527"/>
            <a:ext cx="1295400" cy="431800"/>
          </a:xfrm>
          <a:prstGeom prst="rect">
            <a:avLst/>
          </a:prstGeom>
          <a:solidFill>
            <a:srgbClr val="FFFF00"/>
          </a:solidFill>
          <a:ln w="9525">
            <a:solidFill>
              <a:schemeClr val="tx1"/>
            </a:solidFill>
            <a:miter lim="800000"/>
            <a:headEnd/>
            <a:tailEnd/>
          </a:ln>
          <a:extLst/>
        </p:spPr>
        <p:txBody>
          <a:bodyPr wrap="none" anchor="ctr"/>
          <a:lstStyle/>
          <a:p>
            <a:endParaRPr lang="en-US"/>
          </a:p>
        </p:txBody>
      </p:sp>
      <p:sp>
        <p:nvSpPr>
          <p:cNvPr id="66" name="Text Box 20"/>
          <p:cNvSpPr txBox="1">
            <a:spLocks noChangeArrowheads="1"/>
          </p:cNvSpPr>
          <p:nvPr/>
        </p:nvSpPr>
        <p:spPr bwMode="auto">
          <a:xfrm>
            <a:off x="5254188" y="1577011"/>
            <a:ext cx="825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a:latin typeface="Arial" charset="0"/>
                <a:cs typeface="Arial" charset="0"/>
              </a:rPr>
              <a:t>Payload</a:t>
            </a:r>
          </a:p>
        </p:txBody>
      </p:sp>
      <p:sp>
        <p:nvSpPr>
          <p:cNvPr id="67" name="Text Box 22"/>
          <p:cNvSpPr txBox="1">
            <a:spLocks noChangeArrowheads="1"/>
          </p:cNvSpPr>
          <p:nvPr/>
        </p:nvSpPr>
        <p:spPr bwMode="auto">
          <a:xfrm>
            <a:off x="7993709" y="3158438"/>
            <a:ext cx="8747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MAC tag</a:t>
            </a:r>
          </a:p>
        </p:txBody>
      </p:sp>
      <p:sp>
        <p:nvSpPr>
          <p:cNvPr id="84" name="Rectangle 83"/>
          <p:cNvSpPr>
            <a:spLocks noChangeArrowheads="1"/>
          </p:cNvSpPr>
          <p:nvPr/>
        </p:nvSpPr>
        <p:spPr bwMode="auto">
          <a:xfrm>
            <a:off x="1333063" y="1505575"/>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5" name="Text Box 26"/>
          <p:cNvSpPr txBox="1">
            <a:spLocks noChangeArrowheads="1"/>
          </p:cNvSpPr>
          <p:nvPr/>
        </p:nvSpPr>
        <p:spPr bwMode="auto">
          <a:xfrm>
            <a:off x="1452126" y="1470650"/>
            <a:ext cx="990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smtClean="0">
                <a:latin typeface="Arial" charset="0"/>
                <a:cs typeface="Arial" charset="0"/>
              </a:rPr>
              <a:t>Sequence</a:t>
            </a:r>
          </a:p>
          <a:p>
            <a:pPr algn="ctr" eaLnBrk="1" hangingPunct="1"/>
            <a:r>
              <a:rPr lang="en-GB" b="0" dirty="0" smtClean="0">
                <a:latin typeface="Arial" charset="0"/>
                <a:cs typeface="Arial" charset="0"/>
              </a:rPr>
              <a:t>Number</a:t>
            </a:r>
            <a:endParaRPr lang="en-GB" b="0" dirty="0">
              <a:latin typeface="Arial" charset="0"/>
              <a:cs typeface="Arial" charset="0"/>
            </a:endParaRPr>
          </a:p>
        </p:txBody>
      </p:sp>
      <p:sp>
        <p:nvSpPr>
          <p:cNvPr id="86" name="Text Box 27"/>
          <p:cNvSpPr txBox="1">
            <a:spLocks noChangeArrowheads="1"/>
          </p:cNvSpPr>
          <p:nvPr/>
        </p:nvSpPr>
        <p:spPr bwMode="auto">
          <a:xfrm>
            <a:off x="2434788" y="1718300"/>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4</a:t>
            </a:r>
          </a:p>
        </p:txBody>
      </p:sp>
      <p:sp>
        <p:nvSpPr>
          <p:cNvPr id="82" name="Rectangle 30"/>
          <p:cNvSpPr>
            <a:spLocks noChangeArrowheads="1"/>
          </p:cNvSpPr>
          <p:nvPr/>
        </p:nvSpPr>
        <p:spPr bwMode="auto">
          <a:xfrm>
            <a:off x="2841188" y="1505576"/>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3" name="Text Box 31"/>
          <p:cNvSpPr txBox="1">
            <a:spLocks noChangeArrowheads="1"/>
          </p:cNvSpPr>
          <p:nvPr/>
        </p:nvSpPr>
        <p:spPr bwMode="auto">
          <a:xfrm>
            <a:off x="3160276" y="1491288"/>
            <a:ext cx="7270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Packet</a:t>
            </a:r>
          </a:p>
          <a:p>
            <a:pPr algn="r" eaLnBrk="1" hangingPunct="1"/>
            <a:r>
              <a:rPr lang="en-GB" b="0" dirty="0">
                <a:latin typeface="Arial" charset="0"/>
                <a:cs typeface="Arial" charset="0"/>
              </a:rPr>
              <a:t>Length</a:t>
            </a:r>
          </a:p>
        </p:txBody>
      </p:sp>
      <p:sp>
        <p:nvSpPr>
          <p:cNvPr id="81" name="Text Box 32"/>
          <p:cNvSpPr txBox="1">
            <a:spLocks noChangeArrowheads="1"/>
          </p:cNvSpPr>
          <p:nvPr/>
        </p:nvSpPr>
        <p:spPr bwMode="auto">
          <a:xfrm>
            <a:off x="3923863" y="1721476"/>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4</a:t>
            </a:r>
          </a:p>
        </p:txBody>
      </p:sp>
      <p:sp>
        <p:nvSpPr>
          <p:cNvPr id="76" name="Rectangle 34"/>
          <p:cNvSpPr>
            <a:spLocks noChangeArrowheads="1"/>
          </p:cNvSpPr>
          <p:nvPr/>
        </p:nvSpPr>
        <p:spPr bwMode="auto">
          <a:xfrm>
            <a:off x="4136588" y="1505576"/>
            <a:ext cx="6477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8" name="Text Box 36"/>
          <p:cNvSpPr txBox="1">
            <a:spLocks noChangeArrowheads="1"/>
          </p:cNvSpPr>
          <p:nvPr/>
        </p:nvSpPr>
        <p:spPr bwMode="auto">
          <a:xfrm>
            <a:off x="4169926" y="1491288"/>
            <a:ext cx="5000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a:latin typeface="Arial" charset="0"/>
                <a:cs typeface="Arial" charset="0"/>
              </a:rPr>
              <a:t>Pad</a:t>
            </a:r>
          </a:p>
          <a:p>
            <a:pPr algn="ctr" eaLnBrk="1" hangingPunct="1"/>
            <a:r>
              <a:rPr lang="en-GB" b="0">
                <a:latin typeface="Arial" charset="0"/>
                <a:cs typeface="Arial" charset="0"/>
              </a:rPr>
              <a:t>Len</a:t>
            </a:r>
          </a:p>
        </p:txBody>
      </p:sp>
      <p:sp>
        <p:nvSpPr>
          <p:cNvPr id="79" name="Text Box 37"/>
          <p:cNvSpPr txBox="1">
            <a:spLocks noChangeArrowheads="1"/>
          </p:cNvSpPr>
          <p:nvPr/>
        </p:nvSpPr>
        <p:spPr bwMode="auto">
          <a:xfrm>
            <a:off x="4571564" y="1718301"/>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dirty="0">
                <a:latin typeface="Arial" charset="0"/>
                <a:cs typeface="Arial" charset="0"/>
              </a:rPr>
              <a:t>1</a:t>
            </a:r>
          </a:p>
        </p:txBody>
      </p:sp>
      <p:sp>
        <p:nvSpPr>
          <p:cNvPr id="73" name="Rectangle 39"/>
          <p:cNvSpPr>
            <a:spLocks noChangeArrowheads="1"/>
          </p:cNvSpPr>
          <p:nvPr/>
        </p:nvSpPr>
        <p:spPr bwMode="auto">
          <a:xfrm>
            <a:off x="6511488" y="1505575"/>
            <a:ext cx="122555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4" name="Text Box 40"/>
          <p:cNvSpPr txBox="1">
            <a:spLocks noChangeArrowheads="1"/>
          </p:cNvSpPr>
          <p:nvPr/>
        </p:nvSpPr>
        <p:spPr bwMode="auto">
          <a:xfrm>
            <a:off x="6686113" y="1577013"/>
            <a:ext cx="835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a:latin typeface="Arial" charset="0"/>
                <a:cs typeface="Arial" charset="0"/>
              </a:rPr>
              <a:t>Padding</a:t>
            </a:r>
          </a:p>
        </p:txBody>
      </p:sp>
      <p:sp>
        <p:nvSpPr>
          <p:cNvPr id="75" name="Text Box 41"/>
          <p:cNvSpPr txBox="1">
            <a:spLocks noChangeArrowheads="1"/>
          </p:cNvSpPr>
          <p:nvPr/>
        </p:nvSpPr>
        <p:spPr bwMode="auto">
          <a:xfrm>
            <a:off x="7394138" y="1721475"/>
            <a:ext cx="395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 ≥4</a:t>
            </a:r>
          </a:p>
        </p:txBody>
      </p:sp>
      <p:sp>
        <p:nvSpPr>
          <p:cNvPr id="87" name="Line 12"/>
          <p:cNvSpPr>
            <a:spLocks noChangeShapeType="1"/>
          </p:cNvSpPr>
          <p:nvPr/>
        </p:nvSpPr>
        <p:spPr bwMode="auto">
          <a:xfrm>
            <a:off x="3451221" y="2226981"/>
            <a:ext cx="0" cy="193505"/>
          </a:xfrm>
          <a:prstGeom prst="line">
            <a:avLst/>
          </a:prstGeom>
          <a:noFill/>
          <a:ln w="9525">
            <a:solidFill>
              <a:schemeClr val="tx1"/>
            </a:solidFill>
            <a:round/>
            <a:headEnd type="none"/>
            <a:tailEnd type="triangle"/>
          </a:ln>
          <a:extLst>
            <a:ext uri="{909E8E84-426E-40dd-AFC4-6F175D3DCCD1}">
              <a14:hiddenFill xmlns="" xmlns:a14="http://schemas.microsoft.com/office/drawing/2010/main">
                <a:noFill/>
              </a14:hiddenFill>
            </a:ext>
          </a:extLst>
        </p:spPr>
        <p:txBody>
          <a:bodyPr/>
          <a:lstStyle/>
          <a:p>
            <a:endParaRPr lang="en-US"/>
          </a:p>
        </p:txBody>
      </p:sp>
      <p:sp>
        <p:nvSpPr>
          <p:cNvPr id="89" name="Line 6"/>
          <p:cNvSpPr>
            <a:spLocks noChangeShapeType="1"/>
          </p:cNvSpPr>
          <p:nvPr/>
        </p:nvSpPr>
        <p:spPr bwMode="auto">
          <a:xfrm>
            <a:off x="4136588" y="2047201"/>
            <a:ext cx="0" cy="1817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 name="Line 7"/>
          <p:cNvSpPr>
            <a:spLocks noChangeShapeType="1"/>
          </p:cNvSpPr>
          <p:nvPr/>
        </p:nvSpPr>
        <p:spPr bwMode="auto">
          <a:xfrm>
            <a:off x="7737038" y="2047201"/>
            <a:ext cx="0" cy="1817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1" name="Line 8"/>
          <p:cNvSpPr>
            <a:spLocks noChangeShapeType="1"/>
          </p:cNvSpPr>
          <p:nvPr/>
        </p:nvSpPr>
        <p:spPr bwMode="auto">
          <a:xfrm>
            <a:off x="4136588" y="2228915"/>
            <a:ext cx="36004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12"/>
          <p:cNvSpPr>
            <a:spLocks noChangeShapeType="1"/>
          </p:cNvSpPr>
          <p:nvPr/>
        </p:nvSpPr>
        <p:spPr bwMode="auto">
          <a:xfrm>
            <a:off x="5968079" y="2227947"/>
            <a:ext cx="0" cy="191571"/>
          </a:xfrm>
          <a:prstGeom prst="line">
            <a:avLst/>
          </a:prstGeom>
          <a:noFill/>
          <a:ln w="9525">
            <a:solidFill>
              <a:schemeClr val="tx1"/>
            </a:solidFill>
            <a:round/>
            <a:headEnd type="none"/>
            <a:tailEnd type="triangle"/>
          </a:ln>
          <a:extLst>
            <a:ext uri="{909E8E84-426E-40dd-AFC4-6F175D3DCCD1}">
              <a14:hiddenFill xmlns="" xmlns:a14="http://schemas.microsoft.com/office/drawing/2010/main">
                <a:noFill/>
              </a14:hiddenFill>
            </a:ext>
          </a:extLst>
        </p:spPr>
        <p:txBody>
          <a:bodyPr/>
          <a:lstStyle/>
          <a:p>
            <a:endParaRPr lang="en-US"/>
          </a:p>
        </p:txBody>
      </p:sp>
      <p:sp>
        <p:nvSpPr>
          <p:cNvPr id="93" name="Rectangle 5"/>
          <p:cNvSpPr>
            <a:spLocks noChangeArrowheads="1"/>
          </p:cNvSpPr>
          <p:nvPr/>
        </p:nvSpPr>
        <p:spPr bwMode="auto">
          <a:xfrm>
            <a:off x="2841188" y="3089213"/>
            <a:ext cx="1294412" cy="431800"/>
          </a:xfrm>
          <a:prstGeom prst="rect">
            <a:avLst/>
          </a:prstGeom>
          <a:solidFill>
            <a:schemeClr val="accent1"/>
          </a:solidFill>
          <a:ln w="9525">
            <a:solidFill>
              <a:schemeClr val="tx1"/>
            </a:solidFill>
            <a:miter lim="800000"/>
            <a:headEnd/>
            <a:tailEnd/>
          </a:ln>
        </p:spPr>
        <p:txBody>
          <a:bodyPr wrap="none" anchor="ctr"/>
          <a:lstStyle/>
          <a:p>
            <a:pPr algn="ctr"/>
            <a:r>
              <a:rPr lang="en-US" i="1" dirty="0" smtClean="0">
                <a:latin typeface="Arial"/>
                <a:cs typeface="Arial"/>
              </a:rPr>
              <a:t>C</a:t>
            </a:r>
            <a:r>
              <a:rPr lang="en-US" i="1" baseline="-25000" dirty="0" smtClean="0">
                <a:latin typeface="Arial"/>
                <a:cs typeface="Arial"/>
              </a:rPr>
              <a:t>1</a:t>
            </a:r>
            <a:endParaRPr lang="en-US" i="1" dirty="0">
              <a:latin typeface="Arial"/>
              <a:cs typeface="Arial"/>
            </a:endParaRPr>
          </a:p>
        </p:txBody>
      </p:sp>
      <p:sp>
        <p:nvSpPr>
          <p:cNvPr id="94" name="Rectangle 5"/>
          <p:cNvSpPr>
            <a:spLocks noChangeArrowheads="1"/>
          </p:cNvSpPr>
          <p:nvPr/>
        </p:nvSpPr>
        <p:spPr bwMode="auto">
          <a:xfrm>
            <a:off x="4135600" y="3089731"/>
            <a:ext cx="3601438" cy="431800"/>
          </a:xfrm>
          <a:prstGeom prst="rect">
            <a:avLst/>
          </a:prstGeom>
          <a:solidFill>
            <a:schemeClr val="accent1"/>
          </a:solidFill>
          <a:ln w="9525">
            <a:solidFill>
              <a:schemeClr val="tx1"/>
            </a:solidFill>
            <a:miter lim="800000"/>
            <a:headEnd/>
            <a:tailEnd/>
          </a:ln>
        </p:spPr>
        <p:txBody>
          <a:bodyPr wrap="none" anchor="ctr"/>
          <a:lstStyle/>
          <a:p>
            <a:pPr algn="ctr"/>
            <a:r>
              <a:rPr lang="en-US" i="1" dirty="0" smtClean="0">
                <a:latin typeface="Arial"/>
                <a:cs typeface="Arial"/>
              </a:rPr>
              <a:t>C</a:t>
            </a:r>
            <a:r>
              <a:rPr lang="en-US" i="1" baseline="-25000" dirty="0" smtClean="0">
                <a:latin typeface="Arial"/>
                <a:cs typeface="Arial"/>
              </a:rPr>
              <a:t>2</a:t>
            </a:r>
            <a:endParaRPr lang="en-US" i="1" dirty="0">
              <a:latin typeface="Arial"/>
              <a:cs typeface="Arial"/>
            </a:endParaRPr>
          </a:p>
        </p:txBody>
      </p:sp>
      <p:sp>
        <p:nvSpPr>
          <p:cNvPr id="95" name="Line 12"/>
          <p:cNvSpPr>
            <a:spLocks noChangeShapeType="1"/>
          </p:cNvSpPr>
          <p:nvPr/>
        </p:nvSpPr>
        <p:spPr bwMode="auto">
          <a:xfrm>
            <a:off x="2382401" y="2504556"/>
            <a:ext cx="574673" cy="0"/>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96" name="Rectangle 95"/>
          <p:cNvSpPr/>
          <p:nvPr/>
        </p:nvSpPr>
        <p:spPr>
          <a:xfrm>
            <a:off x="2433833" y="2222851"/>
            <a:ext cx="385943" cy="307777"/>
          </a:xfrm>
          <a:prstGeom prst="rect">
            <a:avLst/>
          </a:prstGeom>
        </p:spPr>
        <p:txBody>
          <a:bodyPr wrap="none">
            <a:spAutoFit/>
          </a:bodyPr>
          <a:lstStyle/>
          <a:p>
            <a:r>
              <a:rPr lang="en-US" sz="1400" i="1" dirty="0" smtClean="0">
                <a:latin typeface="Arial"/>
                <a:cs typeface="Arial"/>
              </a:rPr>
              <a:t>K</a:t>
            </a:r>
            <a:r>
              <a:rPr lang="en-US" sz="1400" i="1" baseline="-25000" dirty="0" smtClean="0">
                <a:latin typeface="Arial"/>
                <a:cs typeface="Arial"/>
              </a:rPr>
              <a:t>1</a:t>
            </a:r>
            <a:endParaRPr lang="en-US" dirty="0"/>
          </a:p>
        </p:txBody>
      </p:sp>
      <p:sp>
        <p:nvSpPr>
          <p:cNvPr id="97" name="Line 12"/>
          <p:cNvSpPr>
            <a:spLocks noChangeShapeType="1"/>
          </p:cNvSpPr>
          <p:nvPr/>
        </p:nvSpPr>
        <p:spPr bwMode="auto">
          <a:xfrm>
            <a:off x="2376802" y="2779558"/>
            <a:ext cx="574673" cy="0"/>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98" name="Rectangle 97"/>
          <p:cNvSpPr/>
          <p:nvPr/>
        </p:nvSpPr>
        <p:spPr>
          <a:xfrm>
            <a:off x="1583310" y="2518869"/>
            <a:ext cx="1353256" cy="276999"/>
          </a:xfrm>
          <a:prstGeom prst="rect">
            <a:avLst/>
          </a:prstGeom>
        </p:spPr>
        <p:txBody>
          <a:bodyPr wrap="none">
            <a:spAutoFit/>
          </a:bodyPr>
          <a:lstStyle/>
          <a:p>
            <a:r>
              <a:rPr lang="en-US" sz="1200" dirty="0" smtClean="0">
                <a:latin typeface="Arial"/>
                <a:cs typeface="Arial"/>
              </a:rPr>
              <a:t>[SQN]</a:t>
            </a:r>
            <a:r>
              <a:rPr lang="en-US" sz="1200" baseline="-25000" dirty="0" smtClean="0">
                <a:latin typeface="Arial"/>
                <a:cs typeface="Arial"/>
              </a:rPr>
              <a:t>64</a:t>
            </a:r>
            <a:r>
              <a:rPr lang="en-US" sz="1200" dirty="0" smtClean="0">
                <a:latin typeface="Arial"/>
                <a:cs typeface="Arial"/>
              </a:rPr>
              <a:t>,Blk=[0]</a:t>
            </a:r>
            <a:r>
              <a:rPr lang="en-US" sz="1200" baseline="-25000" dirty="0" smtClean="0">
                <a:latin typeface="Arial"/>
                <a:cs typeface="Arial"/>
              </a:rPr>
              <a:t>64</a:t>
            </a:r>
            <a:endParaRPr lang="en-US" sz="1200" baseline="-25000" dirty="0"/>
          </a:p>
        </p:txBody>
      </p:sp>
      <p:sp>
        <p:nvSpPr>
          <p:cNvPr id="100" name="Text Box 9"/>
          <p:cNvSpPr txBox="1">
            <a:spLocks noChangeArrowheads="1"/>
          </p:cNvSpPr>
          <p:nvPr/>
        </p:nvSpPr>
        <p:spPr bwMode="auto">
          <a:xfrm>
            <a:off x="2957074" y="2428722"/>
            <a:ext cx="1079500" cy="432000"/>
          </a:xfrm>
          <a:prstGeom prst="rect">
            <a:avLst/>
          </a:prstGeom>
          <a:solidFill>
            <a:srgbClr val="0081C6"/>
          </a:solidFill>
          <a:ln w="9525">
            <a:solidFill>
              <a:srgbClr val="000000"/>
            </a:solidFill>
            <a:miter lim="800000"/>
            <a:headEnd/>
            <a:tailEnd/>
          </a:ln>
          <a:extLst/>
        </p:spPr>
        <p:txBody>
          <a:bodyPr>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endParaRPr lang="en-GB" b="0" dirty="0">
              <a:latin typeface="Arial" charset="0"/>
              <a:cs typeface="Arial" charset="0"/>
            </a:endParaRPr>
          </a:p>
        </p:txBody>
      </p:sp>
      <p:sp>
        <p:nvSpPr>
          <p:cNvPr id="101" name="Text Box 26"/>
          <p:cNvSpPr txBox="1">
            <a:spLocks noChangeArrowheads="1"/>
          </p:cNvSpPr>
          <p:nvPr/>
        </p:nvSpPr>
        <p:spPr bwMode="auto">
          <a:xfrm>
            <a:off x="2980941" y="2495222"/>
            <a:ext cx="10430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smtClean="0">
                <a:latin typeface="Arial" charset="0"/>
                <a:cs typeface="Arial" charset="0"/>
              </a:rPr>
              <a:t>ChaCha20</a:t>
            </a:r>
            <a:endParaRPr lang="en-GB" b="0" dirty="0">
              <a:latin typeface="Arial" charset="0"/>
              <a:cs typeface="Arial" charset="0"/>
            </a:endParaRPr>
          </a:p>
        </p:txBody>
      </p:sp>
      <p:sp>
        <p:nvSpPr>
          <p:cNvPr id="103" name="Text Box 9"/>
          <p:cNvSpPr txBox="1">
            <a:spLocks noChangeArrowheads="1"/>
          </p:cNvSpPr>
          <p:nvPr/>
        </p:nvSpPr>
        <p:spPr bwMode="auto">
          <a:xfrm>
            <a:off x="5461336" y="2421626"/>
            <a:ext cx="1079500" cy="432000"/>
          </a:xfrm>
          <a:prstGeom prst="rect">
            <a:avLst/>
          </a:prstGeom>
          <a:solidFill>
            <a:srgbClr val="0081C6"/>
          </a:solidFill>
          <a:ln w="9525">
            <a:solidFill>
              <a:srgbClr val="000000"/>
            </a:solidFill>
            <a:miter lim="800000"/>
            <a:headEnd/>
            <a:tailEnd/>
          </a:ln>
          <a:extLst/>
        </p:spPr>
        <p:txBody>
          <a:bodyPr>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endParaRPr lang="en-GB" b="0" dirty="0">
              <a:latin typeface="Arial" charset="0"/>
              <a:cs typeface="Arial" charset="0"/>
            </a:endParaRPr>
          </a:p>
        </p:txBody>
      </p:sp>
      <p:sp>
        <p:nvSpPr>
          <p:cNvPr id="104" name="Text Box 26"/>
          <p:cNvSpPr txBox="1">
            <a:spLocks noChangeArrowheads="1"/>
          </p:cNvSpPr>
          <p:nvPr/>
        </p:nvSpPr>
        <p:spPr bwMode="auto">
          <a:xfrm>
            <a:off x="5485203" y="2495179"/>
            <a:ext cx="10430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smtClean="0">
                <a:latin typeface="Arial" charset="0"/>
                <a:cs typeface="Arial" charset="0"/>
              </a:rPr>
              <a:t>ChaCha20</a:t>
            </a:r>
            <a:endParaRPr lang="en-GB" b="0" dirty="0">
              <a:latin typeface="Arial" charset="0"/>
              <a:cs typeface="Arial" charset="0"/>
            </a:endParaRPr>
          </a:p>
        </p:txBody>
      </p:sp>
      <p:sp>
        <p:nvSpPr>
          <p:cNvPr id="106" name="Line 12"/>
          <p:cNvSpPr>
            <a:spLocks noChangeShapeType="1"/>
          </p:cNvSpPr>
          <p:nvPr/>
        </p:nvSpPr>
        <p:spPr bwMode="auto">
          <a:xfrm>
            <a:off x="4869024" y="2542723"/>
            <a:ext cx="574673" cy="0"/>
          </a:xfrm>
          <a:prstGeom prst="line">
            <a:avLst/>
          </a:prstGeom>
          <a:solidFill>
            <a:schemeClr val="accent2">
              <a:alpha val="47000"/>
            </a:schemeClr>
          </a:solidFill>
          <a:ln w="9525">
            <a:solidFill>
              <a:schemeClr val="tx1"/>
            </a:solidFill>
            <a:round/>
            <a:headEnd type="none"/>
            <a:tailEnd type="arrow"/>
          </a:ln>
          <a:extLst/>
        </p:spPr>
        <p:txBody>
          <a:bodyPr/>
          <a:lstStyle/>
          <a:p>
            <a:endParaRPr lang="en-US"/>
          </a:p>
        </p:txBody>
      </p:sp>
      <p:sp>
        <p:nvSpPr>
          <p:cNvPr id="107" name="Rectangle 106"/>
          <p:cNvSpPr/>
          <p:nvPr/>
        </p:nvSpPr>
        <p:spPr>
          <a:xfrm>
            <a:off x="4942159" y="2262738"/>
            <a:ext cx="385943" cy="307777"/>
          </a:xfrm>
          <a:prstGeom prst="rect">
            <a:avLst/>
          </a:prstGeom>
          <a:noFill/>
        </p:spPr>
        <p:txBody>
          <a:bodyPr wrap="none">
            <a:spAutoFit/>
          </a:bodyPr>
          <a:lstStyle/>
          <a:p>
            <a:r>
              <a:rPr lang="en-US" sz="1400" i="1" dirty="0" smtClean="0">
                <a:latin typeface="Arial"/>
                <a:cs typeface="Arial"/>
              </a:rPr>
              <a:t>K</a:t>
            </a:r>
            <a:r>
              <a:rPr lang="en-US" sz="1400" i="1" baseline="-25000" dirty="0">
                <a:latin typeface="Arial"/>
                <a:cs typeface="Arial"/>
              </a:rPr>
              <a:t>2</a:t>
            </a:r>
            <a:endParaRPr lang="en-US" dirty="0"/>
          </a:p>
        </p:txBody>
      </p:sp>
      <p:sp>
        <p:nvSpPr>
          <p:cNvPr id="108" name="Line 12"/>
          <p:cNvSpPr>
            <a:spLocks noChangeShapeType="1"/>
          </p:cNvSpPr>
          <p:nvPr/>
        </p:nvSpPr>
        <p:spPr bwMode="auto">
          <a:xfrm>
            <a:off x="4874104" y="2779558"/>
            <a:ext cx="574673" cy="0"/>
          </a:xfrm>
          <a:prstGeom prst="line">
            <a:avLst/>
          </a:prstGeom>
          <a:solidFill>
            <a:schemeClr val="accent2">
              <a:alpha val="47000"/>
            </a:schemeClr>
          </a:solidFill>
          <a:ln w="9525">
            <a:solidFill>
              <a:schemeClr val="tx1"/>
            </a:solidFill>
            <a:round/>
            <a:headEnd type="none"/>
            <a:tailEnd type="arrow"/>
          </a:ln>
          <a:extLst/>
        </p:spPr>
        <p:txBody>
          <a:bodyPr/>
          <a:lstStyle/>
          <a:p>
            <a:endParaRPr lang="en-US"/>
          </a:p>
        </p:txBody>
      </p:sp>
      <p:sp>
        <p:nvSpPr>
          <p:cNvPr id="110" name="Text Box 9"/>
          <p:cNvSpPr txBox="1">
            <a:spLocks noChangeArrowheads="1"/>
          </p:cNvSpPr>
          <p:nvPr/>
        </p:nvSpPr>
        <p:spPr bwMode="auto">
          <a:xfrm>
            <a:off x="1468946" y="3719626"/>
            <a:ext cx="1079500" cy="432000"/>
          </a:xfrm>
          <a:prstGeom prst="rect">
            <a:avLst/>
          </a:prstGeom>
          <a:solidFill>
            <a:srgbClr val="0081C6"/>
          </a:solidFill>
          <a:ln w="9525">
            <a:solidFill>
              <a:srgbClr val="000000"/>
            </a:solidFill>
            <a:miter lim="800000"/>
            <a:headEnd/>
            <a:tailEnd/>
          </a:ln>
          <a:extLst/>
        </p:spPr>
        <p:txBody>
          <a:bodyPr>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endParaRPr lang="en-GB" b="0" dirty="0">
              <a:latin typeface="Arial" charset="0"/>
              <a:cs typeface="Arial" charset="0"/>
            </a:endParaRPr>
          </a:p>
        </p:txBody>
      </p:sp>
      <p:sp>
        <p:nvSpPr>
          <p:cNvPr id="111" name="Text Box 26"/>
          <p:cNvSpPr txBox="1">
            <a:spLocks noChangeArrowheads="1"/>
          </p:cNvSpPr>
          <p:nvPr/>
        </p:nvSpPr>
        <p:spPr bwMode="auto">
          <a:xfrm>
            <a:off x="1492813" y="3786126"/>
            <a:ext cx="10430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smtClean="0">
                <a:latin typeface="Arial" charset="0"/>
                <a:cs typeface="Arial" charset="0"/>
              </a:rPr>
              <a:t>ChaCha20</a:t>
            </a:r>
            <a:endParaRPr lang="en-GB" b="0" dirty="0">
              <a:latin typeface="Arial" charset="0"/>
              <a:cs typeface="Arial" charset="0"/>
            </a:endParaRPr>
          </a:p>
        </p:txBody>
      </p:sp>
      <p:sp>
        <p:nvSpPr>
          <p:cNvPr id="113" name="Line 12"/>
          <p:cNvSpPr>
            <a:spLocks noChangeShapeType="1"/>
          </p:cNvSpPr>
          <p:nvPr/>
        </p:nvSpPr>
        <p:spPr bwMode="auto">
          <a:xfrm>
            <a:off x="892743" y="3826629"/>
            <a:ext cx="574673" cy="0"/>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114" name="Rectangle 113"/>
          <p:cNvSpPr/>
          <p:nvPr/>
        </p:nvSpPr>
        <p:spPr>
          <a:xfrm>
            <a:off x="965878" y="3546644"/>
            <a:ext cx="385943" cy="307777"/>
          </a:xfrm>
          <a:prstGeom prst="rect">
            <a:avLst/>
          </a:prstGeom>
        </p:spPr>
        <p:txBody>
          <a:bodyPr wrap="none">
            <a:spAutoFit/>
          </a:bodyPr>
          <a:lstStyle/>
          <a:p>
            <a:r>
              <a:rPr lang="en-US" sz="1400" i="1" dirty="0" smtClean="0">
                <a:latin typeface="Arial"/>
                <a:cs typeface="Arial"/>
              </a:rPr>
              <a:t>K</a:t>
            </a:r>
            <a:r>
              <a:rPr lang="en-US" sz="1400" i="1" baseline="-25000" dirty="0">
                <a:latin typeface="Arial"/>
                <a:cs typeface="Arial"/>
              </a:rPr>
              <a:t>2</a:t>
            </a:r>
            <a:endParaRPr lang="en-US" dirty="0"/>
          </a:p>
        </p:txBody>
      </p:sp>
      <p:sp>
        <p:nvSpPr>
          <p:cNvPr id="115" name="Line 12"/>
          <p:cNvSpPr>
            <a:spLocks noChangeShapeType="1"/>
          </p:cNvSpPr>
          <p:nvPr/>
        </p:nvSpPr>
        <p:spPr bwMode="auto">
          <a:xfrm>
            <a:off x="897823" y="4063464"/>
            <a:ext cx="574673" cy="0"/>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116" name="Line 12"/>
          <p:cNvSpPr>
            <a:spLocks noChangeShapeType="1"/>
          </p:cNvSpPr>
          <p:nvPr/>
        </p:nvSpPr>
        <p:spPr bwMode="auto">
          <a:xfrm>
            <a:off x="1987917" y="3526121"/>
            <a:ext cx="0" cy="193505"/>
          </a:xfrm>
          <a:prstGeom prst="line">
            <a:avLst/>
          </a:prstGeom>
          <a:noFill/>
          <a:ln w="9525">
            <a:solidFill>
              <a:schemeClr val="tx1"/>
            </a:solidFill>
            <a:round/>
            <a:headEnd type="none"/>
            <a:tailEnd type="triangle"/>
          </a:ln>
          <a:extLst>
            <a:ext uri="{909E8E84-426E-40dd-AFC4-6F175D3DCCD1}">
              <a14:hiddenFill xmlns="" xmlns:a14="http://schemas.microsoft.com/office/drawing/2010/main">
                <a:noFill/>
              </a14:hiddenFill>
            </a:ext>
          </a:extLst>
        </p:spPr>
        <p:txBody>
          <a:bodyPr/>
          <a:lstStyle/>
          <a:p>
            <a:endParaRPr lang="en-US"/>
          </a:p>
        </p:txBody>
      </p:sp>
      <p:sp>
        <p:nvSpPr>
          <p:cNvPr id="117" name="Rectangle 25"/>
          <p:cNvSpPr>
            <a:spLocks noChangeArrowheads="1"/>
          </p:cNvSpPr>
          <p:nvPr/>
        </p:nvSpPr>
        <p:spPr bwMode="auto">
          <a:xfrm>
            <a:off x="1339298" y="3090933"/>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8" name="Text Box 26"/>
          <p:cNvSpPr txBox="1">
            <a:spLocks noChangeArrowheads="1"/>
          </p:cNvSpPr>
          <p:nvPr/>
        </p:nvSpPr>
        <p:spPr bwMode="auto">
          <a:xfrm>
            <a:off x="1746806" y="3164038"/>
            <a:ext cx="4842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smtClean="0">
                <a:latin typeface="Arial" charset="0"/>
                <a:cs typeface="Arial" charset="0"/>
              </a:rPr>
              <a:t>0</a:t>
            </a:r>
            <a:r>
              <a:rPr lang="en-GB" b="0" baseline="30000" dirty="0" smtClean="0">
                <a:latin typeface="Arial" charset="0"/>
                <a:cs typeface="Arial" charset="0"/>
              </a:rPr>
              <a:t>256</a:t>
            </a:r>
            <a:endParaRPr lang="en-GB" b="0" dirty="0">
              <a:latin typeface="Arial" charset="0"/>
              <a:cs typeface="Arial" charset="0"/>
            </a:endParaRPr>
          </a:p>
        </p:txBody>
      </p:sp>
      <p:sp>
        <p:nvSpPr>
          <p:cNvPr id="119" name="Line 12"/>
          <p:cNvSpPr>
            <a:spLocks noChangeShapeType="1"/>
          </p:cNvSpPr>
          <p:nvPr/>
        </p:nvSpPr>
        <p:spPr bwMode="auto">
          <a:xfrm>
            <a:off x="2001306" y="4160699"/>
            <a:ext cx="0" cy="184432"/>
          </a:xfrm>
          <a:prstGeom prst="line">
            <a:avLst/>
          </a:prstGeom>
          <a:noFill/>
          <a:ln w="9525">
            <a:solidFill>
              <a:schemeClr val="tx1"/>
            </a:solidFill>
            <a:round/>
            <a:headEnd type="none"/>
            <a:tailEnd type="none"/>
          </a:ln>
          <a:extLst>
            <a:ext uri="{909E8E84-426E-40dd-AFC4-6F175D3DCCD1}">
              <a14:hiddenFill xmlns="" xmlns:a14="http://schemas.microsoft.com/office/drawing/2010/main">
                <a:noFill/>
              </a14:hiddenFill>
            </a:ext>
          </a:extLst>
        </p:spPr>
        <p:txBody>
          <a:bodyPr/>
          <a:lstStyle/>
          <a:p>
            <a:endParaRPr lang="en-US"/>
          </a:p>
        </p:txBody>
      </p:sp>
      <p:sp>
        <p:nvSpPr>
          <p:cNvPr id="120" name="Rectangle 119"/>
          <p:cNvSpPr/>
          <p:nvPr/>
        </p:nvSpPr>
        <p:spPr>
          <a:xfrm>
            <a:off x="3053751" y="4305787"/>
            <a:ext cx="545876" cy="307777"/>
          </a:xfrm>
          <a:prstGeom prst="rect">
            <a:avLst/>
          </a:prstGeom>
        </p:spPr>
        <p:txBody>
          <a:bodyPr wrap="none">
            <a:spAutoFit/>
          </a:bodyPr>
          <a:lstStyle/>
          <a:p>
            <a:r>
              <a:rPr lang="en-US" sz="1400" i="1" dirty="0" err="1" smtClean="0">
                <a:latin typeface="Arial"/>
                <a:cs typeface="Arial"/>
              </a:rPr>
              <a:t>K</a:t>
            </a:r>
            <a:r>
              <a:rPr lang="en-US" sz="1400" i="1" baseline="-25000" dirty="0" err="1" smtClean="0">
                <a:latin typeface="Arial"/>
                <a:cs typeface="Arial"/>
              </a:rPr>
              <a:t>poly</a:t>
            </a:r>
            <a:endParaRPr lang="en-US" dirty="0"/>
          </a:p>
        </p:txBody>
      </p:sp>
      <p:sp>
        <p:nvSpPr>
          <p:cNvPr id="122" name="Line 6"/>
          <p:cNvSpPr>
            <a:spLocks noChangeShapeType="1"/>
          </p:cNvSpPr>
          <p:nvPr/>
        </p:nvSpPr>
        <p:spPr bwMode="auto">
          <a:xfrm>
            <a:off x="2819776" y="3792039"/>
            <a:ext cx="0" cy="9355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 name="Line 7"/>
          <p:cNvSpPr>
            <a:spLocks noChangeShapeType="1"/>
          </p:cNvSpPr>
          <p:nvPr/>
        </p:nvSpPr>
        <p:spPr bwMode="auto">
          <a:xfrm>
            <a:off x="7746470" y="3792039"/>
            <a:ext cx="0" cy="9355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 name="Line 8"/>
          <p:cNvSpPr>
            <a:spLocks noChangeShapeType="1"/>
          </p:cNvSpPr>
          <p:nvPr/>
        </p:nvSpPr>
        <p:spPr bwMode="auto">
          <a:xfrm>
            <a:off x="2819776" y="3885593"/>
            <a:ext cx="492669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 name="Line 12"/>
          <p:cNvSpPr>
            <a:spLocks noChangeShapeType="1"/>
          </p:cNvSpPr>
          <p:nvPr/>
        </p:nvSpPr>
        <p:spPr bwMode="auto">
          <a:xfrm>
            <a:off x="5188700" y="3884663"/>
            <a:ext cx="0" cy="251998"/>
          </a:xfrm>
          <a:prstGeom prst="line">
            <a:avLst/>
          </a:prstGeom>
          <a:noFill/>
          <a:ln w="9525">
            <a:solidFill>
              <a:schemeClr val="tx1"/>
            </a:solidFill>
            <a:round/>
            <a:headEnd type="none"/>
            <a:tailEnd type="triangle"/>
          </a:ln>
          <a:extLst>
            <a:ext uri="{909E8E84-426E-40dd-AFC4-6F175D3DCCD1}">
              <a14:hiddenFill xmlns="" xmlns:a14="http://schemas.microsoft.com/office/drawing/2010/main">
                <a:noFill/>
              </a14:hiddenFill>
            </a:ext>
          </a:extLst>
        </p:spPr>
        <p:txBody>
          <a:bodyPr/>
          <a:lstStyle/>
          <a:p>
            <a:endParaRPr lang="en-US"/>
          </a:p>
        </p:txBody>
      </p:sp>
      <p:sp>
        <p:nvSpPr>
          <p:cNvPr id="126" name="Line 12"/>
          <p:cNvSpPr>
            <a:spLocks noChangeShapeType="1"/>
          </p:cNvSpPr>
          <p:nvPr/>
        </p:nvSpPr>
        <p:spPr bwMode="auto">
          <a:xfrm flipV="1">
            <a:off x="2008696" y="4338555"/>
            <a:ext cx="2650765" cy="5131"/>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127" name="Line 12"/>
          <p:cNvSpPr>
            <a:spLocks noChangeShapeType="1"/>
          </p:cNvSpPr>
          <p:nvPr/>
        </p:nvSpPr>
        <p:spPr bwMode="auto">
          <a:xfrm flipH="1">
            <a:off x="3451221" y="2860722"/>
            <a:ext cx="0" cy="231448"/>
          </a:xfrm>
          <a:prstGeom prst="line">
            <a:avLst/>
          </a:prstGeom>
          <a:noFill/>
          <a:ln w="9525">
            <a:solidFill>
              <a:schemeClr val="tx1"/>
            </a:solidFill>
            <a:round/>
            <a:headEnd type="none"/>
            <a:tailEnd type="triangle"/>
          </a:ln>
          <a:extLst>
            <a:ext uri="{909E8E84-426E-40dd-AFC4-6F175D3DCCD1}">
              <a14:hiddenFill xmlns="" xmlns:a14="http://schemas.microsoft.com/office/drawing/2010/main">
                <a:noFill/>
              </a14:hiddenFill>
            </a:ext>
          </a:extLst>
        </p:spPr>
        <p:txBody>
          <a:bodyPr/>
          <a:lstStyle/>
          <a:p>
            <a:endParaRPr lang="en-US"/>
          </a:p>
        </p:txBody>
      </p:sp>
      <p:sp>
        <p:nvSpPr>
          <p:cNvPr id="128" name="Line 12"/>
          <p:cNvSpPr>
            <a:spLocks noChangeShapeType="1"/>
          </p:cNvSpPr>
          <p:nvPr/>
        </p:nvSpPr>
        <p:spPr bwMode="auto">
          <a:xfrm flipH="1">
            <a:off x="5971629" y="2857765"/>
            <a:ext cx="4159" cy="231448"/>
          </a:xfrm>
          <a:prstGeom prst="line">
            <a:avLst/>
          </a:prstGeom>
          <a:noFill/>
          <a:ln w="9525">
            <a:solidFill>
              <a:schemeClr val="tx1"/>
            </a:solidFill>
            <a:round/>
            <a:headEnd type="none"/>
            <a:tailEnd type="triangle"/>
          </a:ln>
          <a:extLst>
            <a:ext uri="{909E8E84-426E-40dd-AFC4-6F175D3DCCD1}">
              <a14:hiddenFill xmlns="" xmlns:a14="http://schemas.microsoft.com/office/drawing/2010/main">
                <a:noFill/>
              </a14:hiddenFill>
            </a:ext>
          </a:extLst>
        </p:spPr>
        <p:txBody>
          <a:bodyPr/>
          <a:lstStyle/>
          <a:p>
            <a:endParaRPr lang="en-US"/>
          </a:p>
        </p:txBody>
      </p:sp>
      <p:sp>
        <p:nvSpPr>
          <p:cNvPr id="129" name="Line 12"/>
          <p:cNvSpPr>
            <a:spLocks noChangeShapeType="1"/>
          </p:cNvSpPr>
          <p:nvPr/>
        </p:nvSpPr>
        <p:spPr bwMode="auto">
          <a:xfrm>
            <a:off x="8425006" y="3526121"/>
            <a:ext cx="5842" cy="819010"/>
          </a:xfrm>
          <a:prstGeom prst="line">
            <a:avLst/>
          </a:prstGeom>
          <a:noFill/>
          <a:ln w="9525">
            <a:solidFill>
              <a:schemeClr val="tx1"/>
            </a:solidFill>
            <a:round/>
            <a:headEnd type="triangle"/>
            <a:tailEnd type="none"/>
          </a:ln>
          <a:extLst>
            <a:ext uri="{909E8E84-426E-40dd-AFC4-6F175D3DCCD1}">
              <a14:hiddenFill xmlns="" xmlns:a14="http://schemas.microsoft.com/office/drawing/2010/main">
                <a:noFill/>
              </a14:hiddenFill>
            </a:ext>
          </a:extLst>
        </p:spPr>
        <p:txBody>
          <a:bodyPr/>
          <a:lstStyle/>
          <a:p>
            <a:endParaRPr lang="en-US"/>
          </a:p>
        </p:txBody>
      </p:sp>
      <p:sp>
        <p:nvSpPr>
          <p:cNvPr id="130" name="Text Box 9"/>
          <p:cNvSpPr txBox="1">
            <a:spLocks noChangeArrowheads="1"/>
          </p:cNvSpPr>
          <p:nvPr/>
        </p:nvSpPr>
        <p:spPr bwMode="auto">
          <a:xfrm>
            <a:off x="4652071" y="4125121"/>
            <a:ext cx="1079500" cy="432000"/>
          </a:xfrm>
          <a:prstGeom prst="rect">
            <a:avLst/>
          </a:prstGeom>
          <a:solidFill>
            <a:srgbClr val="0081C6"/>
          </a:solidFill>
          <a:ln w="9525">
            <a:solidFill>
              <a:srgbClr val="000000"/>
            </a:solidFill>
            <a:miter lim="800000"/>
            <a:headEnd/>
            <a:tailEnd/>
          </a:ln>
          <a:extLst/>
        </p:spPr>
        <p:txBody>
          <a:bodyPr>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endParaRPr lang="en-GB" b="0" dirty="0">
              <a:latin typeface="Arial" charset="0"/>
              <a:cs typeface="Arial" charset="0"/>
            </a:endParaRPr>
          </a:p>
        </p:txBody>
      </p:sp>
      <p:sp>
        <p:nvSpPr>
          <p:cNvPr id="131" name="Text Box 26"/>
          <p:cNvSpPr txBox="1">
            <a:spLocks noChangeArrowheads="1"/>
          </p:cNvSpPr>
          <p:nvPr/>
        </p:nvSpPr>
        <p:spPr bwMode="auto">
          <a:xfrm>
            <a:off x="4748003" y="4217811"/>
            <a:ext cx="9333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smtClean="0">
                <a:latin typeface="Arial" charset="0"/>
                <a:cs typeface="Arial" charset="0"/>
              </a:rPr>
              <a:t>Poly1305</a:t>
            </a:r>
            <a:endParaRPr lang="en-GB" b="0" dirty="0">
              <a:latin typeface="Arial" charset="0"/>
              <a:cs typeface="Arial" charset="0"/>
            </a:endParaRPr>
          </a:p>
        </p:txBody>
      </p:sp>
      <p:sp>
        <p:nvSpPr>
          <p:cNvPr id="132" name="Rectangle 131"/>
          <p:cNvSpPr/>
          <p:nvPr/>
        </p:nvSpPr>
        <p:spPr>
          <a:xfrm>
            <a:off x="4089241" y="2518869"/>
            <a:ext cx="1353256" cy="276999"/>
          </a:xfrm>
          <a:prstGeom prst="rect">
            <a:avLst/>
          </a:prstGeom>
        </p:spPr>
        <p:txBody>
          <a:bodyPr wrap="none">
            <a:spAutoFit/>
          </a:bodyPr>
          <a:lstStyle/>
          <a:p>
            <a:r>
              <a:rPr lang="en-US" sz="1200" dirty="0" smtClean="0">
                <a:latin typeface="Arial"/>
                <a:cs typeface="Arial"/>
              </a:rPr>
              <a:t>[SQN]</a:t>
            </a:r>
            <a:r>
              <a:rPr lang="en-US" sz="1200" baseline="-25000" dirty="0" smtClean="0">
                <a:latin typeface="Arial"/>
                <a:cs typeface="Arial"/>
              </a:rPr>
              <a:t>64</a:t>
            </a:r>
            <a:r>
              <a:rPr lang="en-US" sz="1200" dirty="0" smtClean="0">
                <a:latin typeface="Arial"/>
                <a:cs typeface="Arial"/>
              </a:rPr>
              <a:t>,Blk=[1]</a:t>
            </a:r>
            <a:r>
              <a:rPr lang="en-US" sz="1200" baseline="-25000" dirty="0" smtClean="0">
                <a:latin typeface="Arial"/>
                <a:cs typeface="Arial"/>
              </a:rPr>
              <a:t>64</a:t>
            </a:r>
            <a:endParaRPr lang="en-US" sz="1200" baseline="-25000" dirty="0"/>
          </a:p>
        </p:txBody>
      </p:sp>
      <p:sp>
        <p:nvSpPr>
          <p:cNvPr id="133" name="Rectangle 132"/>
          <p:cNvSpPr/>
          <p:nvPr/>
        </p:nvSpPr>
        <p:spPr>
          <a:xfrm>
            <a:off x="112551" y="3811837"/>
            <a:ext cx="1353256" cy="276999"/>
          </a:xfrm>
          <a:prstGeom prst="rect">
            <a:avLst/>
          </a:prstGeom>
        </p:spPr>
        <p:txBody>
          <a:bodyPr wrap="none">
            <a:spAutoFit/>
          </a:bodyPr>
          <a:lstStyle/>
          <a:p>
            <a:r>
              <a:rPr lang="en-US" sz="1200" dirty="0" smtClean="0">
                <a:latin typeface="Arial"/>
                <a:cs typeface="Arial"/>
              </a:rPr>
              <a:t>[SQN]</a:t>
            </a:r>
            <a:r>
              <a:rPr lang="en-US" sz="1200" baseline="-25000" dirty="0" smtClean="0">
                <a:latin typeface="Arial"/>
                <a:cs typeface="Arial"/>
              </a:rPr>
              <a:t>64</a:t>
            </a:r>
            <a:r>
              <a:rPr lang="en-US" sz="1200" dirty="0" smtClean="0">
                <a:latin typeface="Arial"/>
                <a:cs typeface="Arial"/>
              </a:rPr>
              <a:t>,Blk=[0]</a:t>
            </a:r>
            <a:r>
              <a:rPr lang="en-US" sz="1200" baseline="-25000" dirty="0" smtClean="0">
                <a:latin typeface="Arial"/>
                <a:cs typeface="Arial"/>
              </a:rPr>
              <a:t>64</a:t>
            </a:r>
            <a:endParaRPr lang="en-US" sz="1200" baseline="-25000" dirty="0"/>
          </a:p>
        </p:txBody>
      </p:sp>
      <p:sp>
        <p:nvSpPr>
          <p:cNvPr id="134" name="Connector 133"/>
          <p:cNvSpPr/>
          <p:nvPr/>
        </p:nvSpPr>
        <p:spPr>
          <a:xfrm>
            <a:off x="2373668" y="2152096"/>
            <a:ext cx="457200" cy="457200"/>
          </a:xfrm>
          <a:prstGeom prst="flowChartConnector">
            <a:avLst/>
          </a:prstGeom>
          <a:solidFill>
            <a:schemeClr val="accent2">
              <a:alpha val="47000"/>
            </a:schemeClr>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Connector 134"/>
          <p:cNvSpPr/>
          <p:nvPr/>
        </p:nvSpPr>
        <p:spPr>
          <a:xfrm>
            <a:off x="4874104" y="2193026"/>
            <a:ext cx="457200" cy="457200"/>
          </a:xfrm>
          <a:prstGeom prst="flowChartConnector">
            <a:avLst/>
          </a:prstGeom>
          <a:solidFill>
            <a:schemeClr val="accent2">
              <a:alpha val="47000"/>
            </a:schemeClr>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onnector 135"/>
          <p:cNvSpPr/>
          <p:nvPr/>
        </p:nvSpPr>
        <p:spPr>
          <a:xfrm>
            <a:off x="897823" y="3491026"/>
            <a:ext cx="457200" cy="457200"/>
          </a:xfrm>
          <a:prstGeom prst="flowChartConnector">
            <a:avLst/>
          </a:prstGeom>
          <a:solidFill>
            <a:schemeClr val="accent2">
              <a:alpha val="47000"/>
            </a:schemeClr>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onnector 136"/>
          <p:cNvSpPr/>
          <p:nvPr/>
        </p:nvSpPr>
        <p:spPr>
          <a:xfrm>
            <a:off x="2736710" y="2790202"/>
            <a:ext cx="1563686" cy="1033262"/>
          </a:xfrm>
          <a:prstGeom prst="flowChartConnector">
            <a:avLst/>
          </a:prstGeom>
          <a:solidFill>
            <a:schemeClr val="accent2">
              <a:alpha val="47000"/>
            </a:schemeClr>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Line 12"/>
          <p:cNvSpPr>
            <a:spLocks noChangeShapeType="1"/>
          </p:cNvSpPr>
          <p:nvPr/>
        </p:nvSpPr>
        <p:spPr bwMode="auto">
          <a:xfrm flipV="1">
            <a:off x="5731571" y="4338555"/>
            <a:ext cx="2693435" cy="6576"/>
          </a:xfrm>
          <a:prstGeom prst="line">
            <a:avLst/>
          </a:prstGeom>
          <a:noFill/>
          <a:ln w="9525">
            <a:solidFill>
              <a:schemeClr val="tx1"/>
            </a:solidFill>
            <a:round/>
            <a:headEnd type="none"/>
            <a:tailEnd type="none"/>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42204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3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38" grpId="0" animBg="1"/>
      <p:bldP spid="139" grpId="0" animBg="1"/>
      <p:bldP spid="62" grpId="0" animBg="1"/>
      <p:bldP spid="63" grpId="0" animBg="1"/>
      <p:bldP spid="63" grpId="1" animBg="1"/>
      <p:bldP spid="64" grpId="0" animBg="1"/>
      <p:bldP spid="65" grpId="0" animBg="1"/>
      <p:bldP spid="67" grpId="0"/>
      <p:bldP spid="87" grpId="0" animBg="1"/>
      <p:bldP spid="89" grpId="0" animBg="1"/>
      <p:bldP spid="89" grpId="1" animBg="1"/>
      <p:bldP spid="90" grpId="0" animBg="1"/>
      <p:bldP spid="91" grpId="0" animBg="1"/>
      <p:bldP spid="92" grpId="0" animBg="1"/>
      <p:bldP spid="93" grpId="0" animBg="1"/>
      <p:bldP spid="94" grpId="0" animBg="1"/>
      <p:bldP spid="95" grpId="0" animBg="1"/>
      <p:bldP spid="96" grpId="0"/>
      <p:bldP spid="97" grpId="0" animBg="1"/>
      <p:bldP spid="98" grpId="0"/>
      <p:bldP spid="100" grpId="0" animBg="1"/>
      <p:bldP spid="101" grpId="0"/>
      <p:bldP spid="103" grpId="0" animBg="1"/>
      <p:bldP spid="104" grpId="0"/>
      <p:bldP spid="106" grpId="0" animBg="1"/>
      <p:bldP spid="107" grpId="0"/>
      <p:bldP spid="108" grpId="0" animBg="1"/>
      <p:bldP spid="110" grpId="0" animBg="1"/>
      <p:bldP spid="111" grpId="0"/>
      <p:bldP spid="113" grpId="0" animBg="1"/>
      <p:bldP spid="114" grpId="0"/>
      <p:bldP spid="115" grpId="0" animBg="1"/>
      <p:bldP spid="116" grpId="0" animBg="1"/>
      <p:bldP spid="117" grpId="0" animBg="1"/>
      <p:bldP spid="118" grpId="0"/>
      <p:bldP spid="119" grpId="0" animBg="1"/>
      <p:bldP spid="120" grpId="0"/>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p:bldP spid="132" grpId="0"/>
      <p:bldP spid="133" grpId="0"/>
      <p:bldP spid="134" grpId="0" animBg="1"/>
      <p:bldP spid="135" grpId="0" animBg="1"/>
      <p:bldP spid="136" grpId="0" animBg="1"/>
      <p:bldP spid="137" grpId="0" animBg="1"/>
      <p:bldP spid="14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 Box 35"/>
          <p:cNvSpPr txBox="1">
            <a:spLocks noChangeArrowheads="1"/>
          </p:cNvSpPr>
          <p:nvPr/>
        </p:nvSpPr>
        <p:spPr bwMode="auto">
          <a:xfrm>
            <a:off x="844621" y="5291156"/>
            <a:ext cx="5796022"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Causes the receiver </a:t>
            </a:r>
            <a:r>
              <a:rPr lang="en-US" sz="2000" b="0" smtClean="0">
                <a:latin typeface="Arial" charset="0"/>
                <a:ea typeface="Arial" charset="0"/>
                <a:cs typeface="Arial" charset="0"/>
                <a:sym typeface="Symbol" charset="0"/>
              </a:rPr>
              <a:t>to hang, awaiting more data</a:t>
            </a:r>
            <a:endParaRPr lang="en-US" sz="2000" b="0" dirty="0">
              <a:latin typeface="Arial" charset="0"/>
              <a:ea typeface="Arial" charset="0"/>
              <a:cs typeface="Arial" charset="0"/>
              <a:sym typeface="Symbol" charset="0"/>
            </a:endParaRPr>
          </a:p>
        </p:txBody>
      </p:sp>
      <p:sp>
        <p:nvSpPr>
          <p:cNvPr id="3" name="TextBox 2"/>
          <p:cNvSpPr txBox="1"/>
          <p:nvPr/>
        </p:nvSpPr>
        <p:spPr>
          <a:xfrm>
            <a:off x="200043" y="144205"/>
            <a:ext cx="3122971" cy="523220"/>
          </a:xfrm>
          <a:prstGeom prst="rect">
            <a:avLst/>
          </a:prstGeom>
          <a:noFill/>
        </p:spPr>
        <p:txBody>
          <a:bodyPr wrap="none" rtlCol="0">
            <a:spAutoFit/>
          </a:bodyPr>
          <a:lstStyle/>
          <a:p>
            <a:r>
              <a:rPr lang="en-US" sz="2800" b="1" dirty="0" smtClean="0">
                <a:latin typeface="Arial" charset="0"/>
                <a:ea typeface="Arial" charset="0"/>
                <a:cs typeface="Arial" charset="0"/>
              </a:rPr>
              <a:t>Denial-of-Service</a:t>
            </a:r>
            <a:endParaRPr lang="en-US" sz="2800" b="1" dirty="0">
              <a:latin typeface="Arial" charset="0"/>
              <a:ea typeface="Arial" charset="0"/>
              <a:cs typeface="Arial" charset="0"/>
            </a:endParaRPr>
          </a:p>
        </p:txBody>
      </p:sp>
      <p:sp>
        <p:nvSpPr>
          <p:cNvPr id="4" name="Text Box 35"/>
          <p:cNvSpPr txBox="1">
            <a:spLocks noChangeArrowheads="1"/>
          </p:cNvSpPr>
          <p:nvPr/>
        </p:nvSpPr>
        <p:spPr bwMode="auto">
          <a:xfrm>
            <a:off x="844621" y="824277"/>
            <a:ext cx="2295943"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a:latin typeface="Arial" charset="0"/>
                <a:ea typeface="Arial" charset="0"/>
                <a:cs typeface="Arial" charset="0"/>
                <a:sym typeface="Symbol" charset="0"/>
              </a:rPr>
              <a:t>Encrypt-then-MAC</a:t>
            </a:r>
            <a:endParaRPr lang="en-US" sz="2000" b="0" dirty="0">
              <a:latin typeface="Arial" charset="0"/>
              <a:ea typeface="Arial" charset="0"/>
              <a:cs typeface="Arial" charset="0"/>
              <a:sym typeface="Symbol" charset="0"/>
            </a:endParaRPr>
          </a:p>
        </p:txBody>
      </p:sp>
      <p:sp>
        <p:nvSpPr>
          <p:cNvPr id="54" name="Text Box 35"/>
          <p:cNvSpPr txBox="1">
            <a:spLocks noChangeArrowheads="1"/>
          </p:cNvSpPr>
          <p:nvPr/>
        </p:nvSpPr>
        <p:spPr bwMode="auto">
          <a:xfrm>
            <a:off x="3390403" y="824277"/>
            <a:ext cx="1380255"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AES-GCM</a:t>
            </a:r>
            <a:endParaRPr lang="en-US" sz="2000" b="0" dirty="0">
              <a:latin typeface="Arial" charset="0"/>
              <a:ea typeface="Arial" charset="0"/>
              <a:cs typeface="Arial" charset="0"/>
              <a:sym typeface="Symbol" charset="0"/>
            </a:endParaRPr>
          </a:p>
        </p:txBody>
      </p:sp>
      <p:sp>
        <p:nvSpPr>
          <p:cNvPr id="57" name="Text Box 35"/>
          <p:cNvSpPr txBox="1">
            <a:spLocks noChangeArrowheads="1"/>
          </p:cNvSpPr>
          <p:nvPr/>
        </p:nvSpPr>
        <p:spPr bwMode="auto">
          <a:xfrm>
            <a:off x="844621" y="5953957"/>
            <a:ext cx="7407831"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Can also be performed on encrypted length fields – less reliable</a:t>
            </a:r>
          </a:p>
        </p:txBody>
      </p:sp>
      <p:sp>
        <p:nvSpPr>
          <p:cNvPr id="5" name="Rectangle 5"/>
          <p:cNvSpPr>
            <a:spLocks noChangeArrowheads="1"/>
          </p:cNvSpPr>
          <p:nvPr/>
        </p:nvSpPr>
        <p:spPr bwMode="auto">
          <a:xfrm>
            <a:off x="4233156" y="1496332"/>
            <a:ext cx="1727200" cy="4318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 name="Line 6"/>
          <p:cNvSpPr>
            <a:spLocks noChangeShapeType="1"/>
          </p:cNvSpPr>
          <p:nvPr/>
        </p:nvSpPr>
        <p:spPr bwMode="auto">
          <a:xfrm>
            <a:off x="3585456" y="207259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7185906" y="207259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3585456" y="2288495"/>
            <a:ext cx="36004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0"/>
          <p:cNvSpPr>
            <a:spLocks noChangeShapeType="1"/>
          </p:cNvSpPr>
          <p:nvPr/>
        </p:nvSpPr>
        <p:spPr bwMode="auto">
          <a:xfrm flipH="1" flipV="1">
            <a:off x="2282739" y="3549702"/>
            <a:ext cx="4856185" cy="926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1"/>
          <p:cNvSpPr>
            <a:spLocks noChangeShapeType="1"/>
          </p:cNvSpPr>
          <p:nvPr/>
        </p:nvSpPr>
        <p:spPr bwMode="auto">
          <a:xfrm flipH="1" flipV="1">
            <a:off x="2282739" y="3344047"/>
            <a:ext cx="0" cy="2108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2"/>
          <p:cNvSpPr>
            <a:spLocks noChangeShapeType="1"/>
          </p:cNvSpPr>
          <p:nvPr/>
        </p:nvSpPr>
        <p:spPr bwMode="auto">
          <a:xfrm flipH="1" flipV="1">
            <a:off x="7140485" y="3343066"/>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Text Box 9"/>
          <p:cNvSpPr txBox="1">
            <a:spLocks noChangeArrowheads="1"/>
          </p:cNvSpPr>
          <p:nvPr/>
        </p:nvSpPr>
        <p:spPr bwMode="auto">
          <a:xfrm>
            <a:off x="4147952" y="2072595"/>
            <a:ext cx="1079500" cy="366712"/>
          </a:xfrm>
          <a:prstGeom prst="rect">
            <a:avLst/>
          </a:prstGeom>
          <a:solidFill>
            <a:srgbClr val="0081C6"/>
          </a:solidFill>
          <a:ln>
            <a:solidFill>
              <a:schemeClr val="dk1"/>
            </a:solid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sz="1800" b="0" dirty="0" err="1" smtClean="0">
                <a:latin typeface="Arial" charset="0"/>
                <a:cs typeface="Arial" charset="0"/>
              </a:rPr>
              <a:t>Enc</a:t>
            </a:r>
            <a:endParaRPr lang="en-GB" sz="1800" b="0" dirty="0">
              <a:latin typeface="Arial" charset="0"/>
              <a:cs typeface="Arial" charset="0"/>
            </a:endParaRPr>
          </a:p>
        </p:txBody>
      </p:sp>
      <p:sp>
        <p:nvSpPr>
          <p:cNvPr id="15" name="Line 13"/>
          <p:cNvSpPr>
            <a:spLocks noChangeShapeType="1"/>
          </p:cNvSpPr>
          <p:nvPr/>
        </p:nvSpPr>
        <p:spPr bwMode="auto">
          <a:xfrm>
            <a:off x="4684527" y="2439307"/>
            <a:ext cx="0" cy="321926"/>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16" name="Rectangle 15"/>
          <p:cNvSpPr>
            <a:spLocks noChangeArrowheads="1"/>
          </p:cNvSpPr>
          <p:nvPr/>
        </p:nvSpPr>
        <p:spPr bwMode="auto">
          <a:xfrm>
            <a:off x="3585456" y="2764954"/>
            <a:ext cx="3555030" cy="431800"/>
          </a:xfrm>
          <a:prstGeom prst="rect">
            <a:avLst/>
          </a:prstGeom>
          <a:solidFill>
            <a:srgbClr val="FF6600"/>
          </a:solidFill>
          <a:ln w="9525">
            <a:solidFill>
              <a:schemeClr val="tx1"/>
            </a:solidFill>
            <a:miter lim="800000"/>
            <a:headEnd/>
            <a:tailEnd/>
          </a:ln>
          <a:extLst/>
        </p:spPr>
        <p:txBody>
          <a:bodyPr wrap="none" anchor="ctr"/>
          <a:lstStyle/>
          <a:p>
            <a:endParaRPr lang="en-US">
              <a:solidFill>
                <a:srgbClr val="FF0000"/>
              </a:solidFill>
            </a:endParaRPr>
          </a:p>
        </p:txBody>
      </p:sp>
      <p:sp>
        <p:nvSpPr>
          <p:cNvPr id="17" name="Text Box 16"/>
          <p:cNvSpPr txBox="1">
            <a:spLocks noChangeArrowheads="1"/>
          </p:cNvSpPr>
          <p:nvPr/>
        </p:nvSpPr>
        <p:spPr bwMode="auto">
          <a:xfrm>
            <a:off x="4675561" y="3889070"/>
            <a:ext cx="1420240" cy="369332"/>
          </a:xfrm>
          <a:prstGeom prst="rect">
            <a:avLst/>
          </a:prstGeom>
          <a:solidFill>
            <a:srgbClr val="0081C6"/>
          </a:solidFill>
          <a:ln w="9525">
            <a:solidFill>
              <a:srgbClr val="000000"/>
            </a:solidFill>
            <a:miter lim="800000"/>
            <a:headEnd/>
            <a:tailEnd/>
          </a:ln>
          <a:extLst/>
        </p:spPr>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sz="1800" b="0" dirty="0" smtClean="0">
                <a:latin typeface="Arial" charset="0"/>
                <a:cs typeface="Arial" charset="0"/>
              </a:rPr>
              <a:t>Mac</a:t>
            </a:r>
            <a:endParaRPr lang="en-GB" sz="1800" b="0" dirty="0">
              <a:latin typeface="Arial" charset="0"/>
              <a:cs typeface="Arial" charset="0"/>
            </a:endParaRPr>
          </a:p>
        </p:txBody>
      </p:sp>
      <p:sp>
        <p:nvSpPr>
          <p:cNvPr id="18" name="Line 17"/>
          <p:cNvSpPr>
            <a:spLocks noChangeShapeType="1"/>
          </p:cNvSpPr>
          <p:nvPr/>
        </p:nvSpPr>
        <p:spPr bwMode="auto">
          <a:xfrm flipH="1" flipV="1">
            <a:off x="5337622" y="3554904"/>
            <a:ext cx="5542" cy="334166"/>
          </a:xfrm>
          <a:prstGeom prst="line">
            <a:avLst/>
          </a:prstGeom>
          <a:noFill/>
          <a:ln w="9525">
            <a:solidFill>
              <a:srgbClr val="000000"/>
            </a:solidFill>
            <a:round/>
            <a:headEnd type="arrow"/>
            <a:tailEnd type="none"/>
          </a:ln>
          <a:extLst>
            <a:ext uri="{909E8E84-426E-40dd-AFC4-6F175D3DCCD1}">
              <a14:hiddenFill xmlns="" xmlns:a14="http://schemas.microsoft.com/office/drawing/2010/main">
                <a:noFill/>
              </a14:hiddenFill>
            </a:ext>
          </a:extLst>
        </p:spPr>
        <p:txBody>
          <a:bodyPr/>
          <a:lstStyle/>
          <a:p>
            <a:endParaRPr lang="en-US"/>
          </a:p>
        </p:txBody>
      </p:sp>
      <p:sp>
        <p:nvSpPr>
          <p:cNvPr id="19" name="Line 18"/>
          <p:cNvSpPr>
            <a:spLocks noChangeShapeType="1"/>
          </p:cNvSpPr>
          <p:nvPr/>
        </p:nvSpPr>
        <p:spPr bwMode="auto">
          <a:xfrm flipV="1">
            <a:off x="6095801" y="4085553"/>
            <a:ext cx="170518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Line 19"/>
          <p:cNvSpPr>
            <a:spLocks noChangeShapeType="1"/>
          </p:cNvSpPr>
          <p:nvPr/>
        </p:nvSpPr>
        <p:spPr bwMode="auto">
          <a:xfrm flipV="1">
            <a:off x="7800986" y="3206423"/>
            <a:ext cx="2833" cy="879130"/>
          </a:xfrm>
          <a:prstGeom prst="line">
            <a:avLst/>
          </a:prstGeom>
          <a:noFill/>
          <a:ln w="9525">
            <a:solidFill>
              <a:schemeClr val="tx1"/>
            </a:solidFill>
            <a:round/>
            <a:headEnd type="none"/>
            <a:tailEnd type="arrow"/>
          </a:ln>
          <a:extLst>
            <a:ext uri="{909E8E84-426E-40dd-AFC4-6F175D3DCCD1}">
              <a14:hiddenFill xmlns="" xmlns:a14="http://schemas.microsoft.com/office/drawing/2010/main">
                <a:noFill/>
              </a14:hiddenFill>
            </a:ext>
          </a:extLst>
        </p:spPr>
        <p:txBody>
          <a:bodyPr/>
          <a:lstStyle/>
          <a:p>
            <a:endParaRPr lang="en-US"/>
          </a:p>
        </p:txBody>
      </p:sp>
      <p:sp>
        <p:nvSpPr>
          <p:cNvPr id="21" name="Text Box 20"/>
          <p:cNvSpPr txBox="1">
            <a:spLocks noChangeArrowheads="1"/>
          </p:cNvSpPr>
          <p:nvPr/>
        </p:nvSpPr>
        <p:spPr bwMode="auto">
          <a:xfrm>
            <a:off x="4703056" y="1567770"/>
            <a:ext cx="825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a:latin typeface="Arial" charset="0"/>
                <a:cs typeface="Arial" charset="0"/>
              </a:rPr>
              <a:t>Payload</a:t>
            </a:r>
          </a:p>
        </p:txBody>
      </p:sp>
      <p:sp>
        <p:nvSpPr>
          <p:cNvPr id="22" name="Text Box 21"/>
          <p:cNvSpPr txBox="1">
            <a:spLocks noChangeArrowheads="1"/>
          </p:cNvSpPr>
          <p:nvPr/>
        </p:nvSpPr>
        <p:spPr bwMode="auto">
          <a:xfrm>
            <a:off x="4190824" y="2834283"/>
            <a:ext cx="9921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err="1">
                <a:latin typeface="Arial" charset="0"/>
                <a:cs typeface="Arial" charset="0"/>
              </a:rPr>
              <a:t>Ciphertext</a:t>
            </a:r>
            <a:endParaRPr lang="en-GB" b="0" dirty="0">
              <a:latin typeface="Arial" charset="0"/>
              <a:cs typeface="Arial" charset="0"/>
            </a:endParaRPr>
          </a:p>
        </p:txBody>
      </p:sp>
      <p:sp>
        <p:nvSpPr>
          <p:cNvPr id="24" name="Rectangle 23"/>
          <p:cNvSpPr>
            <a:spLocks noChangeArrowheads="1"/>
          </p:cNvSpPr>
          <p:nvPr/>
        </p:nvSpPr>
        <p:spPr bwMode="auto">
          <a:xfrm>
            <a:off x="7142869" y="2766003"/>
            <a:ext cx="1295400" cy="431800"/>
          </a:xfrm>
          <a:prstGeom prst="rect">
            <a:avLst/>
          </a:prstGeom>
          <a:solidFill>
            <a:srgbClr val="FFFF00"/>
          </a:solidFill>
          <a:ln w="9525">
            <a:solidFill>
              <a:schemeClr val="tx1"/>
            </a:solidFill>
            <a:miter lim="800000"/>
            <a:headEnd/>
            <a:tailEnd/>
          </a:ln>
          <a:extLst/>
        </p:spPr>
        <p:txBody>
          <a:bodyPr wrap="none" anchor="ctr"/>
          <a:lstStyle/>
          <a:p>
            <a:endParaRPr lang="en-US"/>
          </a:p>
        </p:txBody>
      </p:sp>
      <p:sp>
        <p:nvSpPr>
          <p:cNvPr id="25" name="Text Box 22"/>
          <p:cNvSpPr txBox="1">
            <a:spLocks noChangeArrowheads="1"/>
          </p:cNvSpPr>
          <p:nvPr/>
        </p:nvSpPr>
        <p:spPr bwMode="auto">
          <a:xfrm>
            <a:off x="7358769" y="2821566"/>
            <a:ext cx="874713" cy="3048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MAC tag</a:t>
            </a:r>
          </a:p>
        </p:txBody>
      </p:sp>
      <p:sp>
        <p:nvSpPr>
          <p:cNvPr id="42" name="Rectangle 25"/>
          <p:cNvSpPr>
            <a:spLocks noChangeArrowheads="1"/>
          </p:cNvSpPr>
          <p:nvPr/>
        </p:nvSpPr>
        <p:spPr bwMode="auto">
          <a:xfrm>
            <a:off x="705731" y="1496333"/>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 name="Text Box 26"/>
          <p:cNvSpPr txBox="1">
            <a:spLocks noChangeArrowheads="1"/>
          </p:cNvSpPr>
          <p:nvPr/>
        </p:nvSpPr>
        <p:spPr bwMode="auto">
          <a:xfrm>
            <a:off x="848606" y="1482045"/>
            <a:ext cx="9826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dirty="0">
                <a:latin typeface="Arial" charset="0"/>
                <a:cs typeface="Arial" charset="0"/>
              </a:rPr>
              <a:t>Sequence</a:t>
            </a:r>
          </a:p>
          <a:p>
            <a:pPr algn="ctr" eaLnBrk="1" hangingPunct="1"/>
            <a:r>
              <a:rPr lang="en-GB" b="0" dirty="0">
                <a:latin typeface="Arial" charset="0"/>
                <a:cs typeface="Arial" charset="0"/>
              </a:rPr>
              <a:t>Number</a:t>
            </a:r>
          </a:p>
        </p:txBody>
      </p:sp>
      <p:sp>
        <p:nvSpPr>
          <p:cNvPr id="44" name="Text Box 27"/>
          <p:cNvSpPr txBox="1">
            <a:spLocks noChangeArrowheads="1"/>
          </p:cNvSpPr>
          <p:nvPr/>
        </p:nvSpPr>
        <p:spPr bwMode="auto">
          <a:xfrm>
            <a:off x="1788406" y="1709058"/>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4</a:t>
            </a:r>
          </a:p>
        </p:txBody>
      </p:sp>
      <p:sp>
        <p:nvSpPr>
          <p:cNvPr id="39" name="Text Box 32"/>
          <p:cNvSpPr txBox="1">
            <a:spLocks noChangeArrowheads="1"/>
          </p:cNvSpPr>
          <p:nvPr/>
        </p:nvSpPr>
        <p:spPr bwMode="auto">
          <a:xfrm>
            <a:off x="3372731" y="1712233"/>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4</a:t>
            </a:r>
          </a:p>
        </p:txBody>
      </p:sp>
      <p:sp>
        <p:nvSpPr>
          <p:cNvPr id="34" name="Rectangle 34"/>
          <p:cNvSpPr>
            <a:spLocks noChangeArrowheads="1"/>
          </p:cNvSpPr>
          <p:nvPr/>
        </p:nvSpPr>
        <p:spPr bwMode="auto">
          <a:xfrm>
            <a:off x="3585456" y="1496333"/>
            <a:ext cx="6477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0" name="Rectangle 30"/>
          <p:cNvSpPr>
            <a:spLocks noChangeArrowheads="1"/>
          </p:cNvSpPr>
          <p:nvPr/>
        </p:nvSpPr>
        <p:spPr bwMode="auto">
          <a:xfrm>
            <a:off x="2290056" y="1496333"/>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 name="Text Box 31"/>
          <p:cNvSpPr txBox="1">
            <a:spLocks noChangeArrowheads="1"/>
          </p:cNvSpPr>
          <p:nvPr/>
        </p:nvSpPr>
        <p:spPr bwMode="auto">
          <a:xfrm>
            <a:off x="2609144" y="1482045"/>
            <a:ext cx="7270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Packet</a:t>
            </a:r>
          </a:p>
          <a:p>
            <a:pPr algn="r" eaLnBrk="1" hangingPunct="1"/>
            <a:r>
              <a:rPr lang="en-GB" b="0" dirty="0">
                <a:latin typeface="Arial" charset="0"/>
                <a:cs typeface="Arial" charset="0"/>
              </a:rPr>
              <a:t>Length</a:t>
            </a:r>
          </a:p>
        </p:txBody>
      </p:sp>
      <p:sp>
        <p:nvSpPr>
          <p:cNvPr id="36" name="Text Box 36"/>
          <p:cNvSpPr txBox="1">
            <a:spLocks noChangeArrowheads="1"/>
          </p:cNvSpPr>
          <p:nvPr/>
        </p:nvSpPr>
        <p:spPr bwMode="auto">
          <a:xfrm>
            <a:off x="3618794" y="1482045"/>
            <a:ext cx="5000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eaLnBrk="1" hangingPunct="1"/>
            <a:r>
              <a:rPr lang="en-GB" b="0">
                <a:latin typeface="Arial" charset="0"/>
                <a:cs typeface="Arial" charset="0"/>
              </a:rPr>
              <a:t>Pad</a:t>
            </a:r>
          </a:p>
          <a:p>
            <a:pPr algn="ctr" eaLnBrk="1" hangingPunct="1"/>
            <a:r>
              <a:rPr lang="en-GB" b="0">
                <a:latin typeface="Arial" charset="0"/>
                <a:cs typeface="Arial" charset="0"/>
              </a:rPr>
              <a:t>Len</a:t>
            </a:r>
          </a:p>
        </p:txBody>
      </p:sp>
      <p:sp>
        <p:nvSpPr>
          <p:cNvPr id="37" name="Text Box 37"/>
          <p:cNvSpPr txBox="1">
            <a:spLocks noChangeArrowheads="1"/>
          </p:cNvSpPr>
          <p:nvPr/>
        </p:nvSpPr>
        <p:spPr bwMode="auto">
          <a:xfrm>
            <a:off x="4020432" y="1709058"/>
            <a:ext cx="268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dirty="0">
                <a:latin typeface="Arial" charset="0"/>
                <a:cs typeface="Arial" charset="0"/>
              </a:rPr>
              <a:t>1</a:t>
            </a:r>
          </a:p>
        </p:txBody>
      </p:sp>
      <p:sp>
        <p:nvSpPr>
          <p:cNvPr id="31" name="Rectangle 30"/>
          <p:cNvSpPr>
            <a:spLocks noChangeArrowheads="1"/>
          </p:cNvSpPr>
          <p:nvPr/>
        </p:nvSpPr>
        <p:spPr bwMode="auto">
          <a:xfrm>
            <a:off x="5960356" y="1496333"/>
            <a:ext cx="122555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 name="Text Box 40"/>
          <p:cNvSpPr txBox="1">
            <a:spLocks noChangeArrowheads="1"/>
          </p:cNvSpPr>
          <p:nvPr/>
        </p:nvSpPr>
        <p:spPr bwMode="auto">
          <a:xfrm>
            <a:off x="6134981" y="1567771"/>
            <a:ext cx="8350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a:latin typeface="Arial" charset="0"/>
                <a:cs typeface="Arial" charset="0"/>
              </a:rPr>
              <a:t>Padding</a:t>
            </a:r>
          </a:p>
        </p:txBody>
      </p:sp>
      <p:sp>
        <p:nvSpPr>
          <p:cNvPr id="33" name="Text Box 41"/>
          <p:cNvSpPr txBox="1">
            <a:spLocks noChangeArrowheads="1"/>
          </p:cNvSpPr>
          <p:nvPr/>
        </p:nvSpPr>
        <p:spPr bwMode="auto">
          <a:xfrm>
            <a:off x="6843006" y="1712233"/>
            <a:ext cx="395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sz="1200" b="0">
                <a:latin typeface="Arial" charset="0"/>
                <a:cs typeface="Arial" charset="0"/>
              </a:rPr>
              <a:t> ≥4</a:t>
            </a:r>
          </a:p>
        </p:txBody>
      </p:sp>
      <p:sp>
        <p:nvSpPr>
          <p:cNvPr id="45" name="Rectangle 30"/>
          <p:cNvSpPr>
            <a:spLocks noChangeArrowheads="1"/>
          </p:cNvSpPr>
          <p:nvPr/>
        </p:nvSpPr>
        <p:spPr bwMode="auto">
          <a:xfrm>
            <a:off x="2282739" y="2764954"/>
            <a:ext cx="1295400" cy="431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6" name="Text Box 31"/>
          <p:cNvSpPr txBox="1">
            <a:spLocks noChangeArrowheads="1"/>
          </p:cNvSpPr>
          <p:nvPr/>
        </p:nvSpPr>
        <p:spPr bwMode="auto">
          <a:xfrm>
            <a:off x="2601827" y="2750666"/>
            <a:ext cx="7270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r" eaLnBrk="1" hangingPunct="1"/>
            <a:r>
              <a:rPr lang="en-GB" b="0" dirty="0">
                <a:latin typeface="Arial" charset="0"/>
                <a:cs typeface="Arial" charset="0"/>
              </a:rPr>
              <a:t>Packet</a:t>
            </a:r>
          </a:p>
          <a:p>
            <a:pPr algn="r" eaLnBrk="1" hangingPunct="1"/>
            <a:r>
              <a:rPr lang="en-GB" b="0" dirty="0">
                <a:latin typeface="Arial" charset="0"/>
                <a:cs typeface="Arial" charset="0"/>
              </a:rPr>
              <a:t>Length</a:t>
            </a:r>
          </a:p>
        </p:txBody>
      </p:sp>
      <p:sp>
        <p:nvSpPr>
          <p:cNvPr id="47" name="Line 11"/>
          <p:cNvSpPr>
            <a:spLocks noChangeShapeType="1"/>
          </p:cNvSpPr>
          <p:nvPr/>
        </p:nvSpPr>
        <p:spPr bwMode="auto">
          <a:xfrm flipH="1" flipV="1">
            <a:off x="705731" y="207259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8" name="Line 11"/>
          <p:cNvSpPr>
            <a:spLocks noChangeShapeType="1"/>
          </p:cNvSpPr>
          <p:nvPr/>
        </p:nvSpPr>
        <p:spPr bwMode="auto">
          <a:xfrm flipH="1" flipV="1">
            <a:off x="2018345" y="207259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10"/>
          <p:cNvSpPr>
            <a:spLocks noChangeShapeType="1"/>
          </p:cNvSpPr>
          <p:nvPr/>
        </p:nvSpPr>
        <p:spPr bwMode="auto">
          <a:xfrm flipH="1" flipV="1">
            <a:off x="705731" y="2288495"/>
            <a:ext cx="131261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17"/>
          <p:cNvSpPr>
            <a:spLocks noChangeShapeType="1"/>
          </p:cNvSpPr>
          <p:nvPr/>
        </p:nvSpPr>
        <p:spPr bwMode="auto">
          <a:xfrm flipH="1" flipV="1">
            <a:off x="1355011" y="4085553"/>
            <a:ext cx="3320547" cy="1"/>
          </a:xfrm>
          <a:prstGeom prst="line">
            <a:avLst/>
          </a:prstGeom>
          <a:noFill/>
          <a:ln w="9525">
            <a:solidFill>
              <a:srgbClr val="000000"/>
            </a:solidFill>
            <a:round/>
            <a:headEnd type="arrow"/>
            <a:tailEnd type="none"/>
          </a:ln>
          <a:extLst>
            <a:ext uri="{909E8E84-426E-40dd-AFC4-6F175D3DCCD1}">
              <a14:hiddenFill xmlns="" xmlns:a14="http://schemas.microsoft.com/office/drawing/2010/main">
                <a:noFill/>
              </a14:hiddenFill>
            </a:ext>
          </a:extLst>
        </p:spPr>
        <p:txBody>
          <a:bodyPr/>
          <a:lstStyle/>
          <a:p>
            <a:endParaRPr lang="en-US"/>
          </a:p>
        </p:txBody>
      </p:sp>
      <p:sp>
        <p:nvSpPr>
          <p:cNvPr id="51" name="Line 11"/>
          <p:cNvSpPr>
            <a:spLocks noChangeShapeType="1"/>
          </p:cNvSpPr>
          <p:nvPr/>
        </p:nvSpPr>
        <p:spPr bwMode="auto">
          <a:xfrm flipH="1" flipV="1">
            <a:off x="1352178" y="2304369"/>
            <a:ext cx="2834" cy="178118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55" name="Straight Arrow Connector 54"/>
          <p:cNvCxnSpPr/>
          <p:nvPr/>
        </p:nvCxnSpPr>
        <p:spPr>
          <a:xfrm flipH="1" flipV="1">
            <a:off x="2740778" y="3244828"/>
            <a:ext cx="319419" cy="1312182"/>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56" name="Text Box 35"/>
          <p:cNvSpPr txBox="1">
            <a:spLocks noChangeArrowheads="1"/>
          </p:cNvSpPr>
          <p:nvPr/>
        </p:nvSpPr>
        <p:spPr bwMode="auto">
          <a:xfrm>
            <a:off x="2400162" y="4638466"/>
            <a:ext cx="1528114"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Flip bit</a:t>
            </a:r>
          </a:p>
        </p:txBody>
      </p:sp>
    </p:spTree>
    <p:extLst>
      <p:ext uri="{BB962C8B-B14F-4D97-AF65-F5344CB8AC3E}">
        <p14:creationId xmlns:p14="http://schemas.microsoft.com/office/powerpoint/2010/main" val="7810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9360" y="-117503"/>
            <a:ext cx="8439728" cy="3785652"/>
          </a:xfrm>
          <a:prstGeom prst="rect">
            <a:avLst/>
          </a:prstGeom>
        </p:spPr>
        <p:txBody>
          <a:bodyPr wrap="square">
            <a:spAutoFit/>
          </a:bodyPr>
          <a:lstStyle/>
          <a:p>
            <a:pPr>
              <a:buFont typeface="Times New Roman" charset="0"/>
              <a:buNone/>
            </a:pPr>
            <a:endParaRPr lang="en-US" sz="2000" dirty="0" smtClean="0">
              <a:solidFill>
                <a:srgbClr val="595959"/>
              </a:solidFill>
              <a:latin typeface="Arial" charset="0"/>
            </a:endParaRPr>
          </a:p>
          <a:p>
            <a:pPr>
              <a:buFont typeface="Times New Roman" charset="0"/>
              <a:buNone/>
            </a:pPr>
            <a:r>
              <a:rPr lang="en-US" sz="2000" i="1" dirty="0" smtClean="0">
                <a:solidFill>
                  <a:srgbClr val="595959"/>
                </a:solidFill>
                <a:latin typeface="Arial" charset="0"/>
              </a:rPr>
              <a:t>Secure </a:t>
            </a:r>
            <a:r>
              <a:rPr lang="en-US" sz="2000" i="1" dirty="0">
                <a:solidFill>
                  <a:srgbClr val="595959"/>
                </a:solidFill>
                <a:latin typeface="Arial" charset="0"/>
              </a:rPr>
              <a:t>Shell or SSH is a network protocol that allows data to be exchanged using a secure channel between two networked devices. Used primarily on Linux and Unix based systems to access shell accounts, SSH was designed as a replacement for TELNET and other insecure remote shells, which send information, notably passwords, in plaintext, leaving them open for interception. </a:t>
            </a:r>
            <a:r>
              <a:rPr lang="en-US" sz="2000" b="1" i="1" dirty="0">
                <a:solidFill>
                  <a:srgbClr val="595959"/>
                </a:solidFill>
                <a:latin typeface="Arial" charset="0"/>
              </a:rPr>
              <a:t>The encryption used by SSH provides confidentiality and integrity of data over an insecure network, such as the Internet</a:t>
            </a:r>
            <a:r>
              <a:rPr lang="en-US" sz="2000" i="1" dirty="0">
                <a:solidFill>
                  <a:srgbClr val="595959"/>
                </a:solidFill>
                <a:latin typeface="Arial" charset="0"/>
              </a:rPr>
              <a:t>.</a:t>
            </a:r>
            <a:r>
              <a:rPr lang="en-US" sz="2000" dirty="0">
                <a:solidFill>
                  <a:srgbClr val="595959"/>
                </a:solidFill>
                <a:latin typeface="Arial" charset="0"/>
              </a:rPr>
              <a:t> 			</a:t>
            </a:r>
          </a:p>
          <a:p>
            <a:pPr>
              <a:buFont typeface="Times New Roman" charset="0"/>
              <a:buNone/>
            </a:pPr>
            <a:r>
              <a:rPr lang="en-US" sz="2000" dirty="0">
                <a:solidFill>
                  <a:srgbClr val="595959"/>
                </a:solidFill>
                <a:latin typeface="Arial" charset="0"/>
              </a:rPr>
              <a:t>							</a:t>
            </a:r>
            <a:r>
              <a:rPr lang="en-US" sz="2000" dirty="0" smtClean="0">
                <a:solidFill>
                  <a:srgbClr val="595959"/>
                </a:solidFill>
                <a:latin typeface="Arial" charset="0"/>
              </a:rPr>
              <a:t>							</a:t>
            </a:r>
          </a:p>
          <a:p>
            <a:pPr>
              <a:buFont typeface="Times New Roman" charset="0"/>
              <a:buNone/>
            </a:pPr>
            <a:r>
              <a:rPr lang="en-US" sz="2000" dirty="0">
                <a:solidFill>
                  <a:srgbClr val="595959"/>
                </a:solidFill>
                <a:latin typeface="Arial" charset="0"/>
              </a:rPr>
              <a:t>	</a:t>
            </a:r>
            <a:r>
              <a:rPr lang="en-US" sz="2000" dirty="0" smtClean="0">
                <a:solidFill>
                  <a:srgbClr val="595959"/>
                </a:solidFill>
                <a:latin typeface="Arial" charset="0"/>
              </a:rPr>
              <a:t>													– </a:t>
            </a:r>
            <a:r>
              <a:rPr lang="en-US" sz="2000" dirty="0">
                <a:solidFill>
                  <a:srgbClr val="595959"/>
                </a:solidFill>
                <a:latin typeface="Arial" charset="0"/>
              </a:rPr>
              <a:t>Wikipedia </a:t>
            </a:r>
          </a:p>
          <a:p>
            <a:endParaRPr lang="en-US" sz="2000" dirty="0">
              <a:solidFill>
                <a:srgbClr val="595959"/>
              </a:solidFill>
              <a:latin typeface="Arial" charset="0"/>
            </a:endParaRPr>
          </a:p>
        </p:txBody>
      </p:sp>
      <p:sp>
        <p:nvSpPr>
          <p:cNvPr id="4" name="Rectangle 3"/>
          <p:cNvSpPr/>
          <p:nvPr/>
        </p:nvSpPr>
        <p:spPr>
          <a:xfrm>
            <a:off x="2330970" y="2086009"/>
            <a:ext cx="1821306" cy="312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639456" y="2086009"/>
            <a:ext cx="1109272" cy="312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35"/>
          <p:cNvSpPr txBox="1">
            <a:spLocks noChangeArrowheads="1"/>
          </p:cNvSpPr>
          <p:nvPr/>
        </p:nvSpPr>
        <p:spPr bwMode="auto">
          <a:xfrm>
            <a:off x="4357787" y="2480594"/>
            <a:ext cx="4651301"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a:latin typeface="Arial" charset="0"/>
                <a:ea typeface="Arial" charset="0"/>
                <a:cs typeface="Arial" charset="0"/>
                <a:sym typeface="Symbol" charset="0"/>
              </a:rPr>
              <a:t>RFC </a:t>
            </a:r>
            <a:r>
              <a:rPr lang="en-US" sz="2000" b="0" smtClean="0">
                <a:latin typeface="Arial" charset="0"/>
                <a:ea typeface="Arial" charset="0"/>
                <a:cs typeface="Arial" charset="0"/>
                <a:sym typeface="Symbol" charset="0"/>
              </a:rPr>
              <a:t>4253: SSH </a:t>
            </a:r>
            <a:r>
              <a:rPr lang="en-US" sz="2000" b="0" dirty="0" smtClean="0">
                <a:latin typeface="Arial" charset="0"/>
                <a:ea typeface="Arial" charset="0"/>
                <a:cs typeface="Arial" charset="0"/>
                <a:sym typeface="Symbol" charset="0"/>
              </a:rPr>
              <a:t>Binary Packet Protocol</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32" y="3471739"/>
            <a:ext cx="5147463" cy="2751717"/>
          </a:xfrm>
          <a:prstGeom prst="rect">
            <a:avLst/>
          </a:prstGeom>
        </p:spPr>
      </p:pic>
      <p:sp>
        <p:nvSpPr>
          <p:cNvPr id="16" name="Text Box 35"/>
          <p:cNvSpPr txBox="1">
            <a:spLocks noChangeArrowheads="1"/>
          </p:cNvSpPr>
          <p:nvPr/>
        </p:nvSpPr>
        <p:spPr bwMode="auto">
          <a:xfrm>
            <a:off x="152940" y="2989462"/>
            <a:ext cx="3495434"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RFC </a:t>
            </a:r>
            <a:r>
              <a:rPr lang="en-US" sz="2000" b="0" smtClean="0">
                <a:latin typeface="Arial" charset="0"/>
                <a:ea typeface="Arial" charset="0"/>
                <a:cs typeface="Arial" charset="0"/>
                <a:sym typeface="Symbol" charset="0"/>
              </a:rPr>
              <a:t>4251</a:t>
            </a:r>
            <a:r>
              <a:rPr lang="en-US" sz="2000" b="0" smtClean="0">
                <a:latin typeface="Arial" charset="0"/>
                <a:ea typeface="Arial" charset="0"/>
                <a:cs typeface="Arial" charset="0"/>
                <a:sym typeface="Symbol" charset="0"/>
              </a:rPr>
              <a:t>: SSH architecture</a:t>
            </a:r>
            <a:endParaRPr lang="en-US" sz="2000" b="0" dirty="0" smtClean="0">
              <a:latin typeface="Arial" charset="0"/>
              <a:ea typeface="Arial" charset="0"/>
              <a:cs typeface="Arial" charset="0"/>
              <a:sym typeface="Symbol" charset="0"/>
            </a:endParaRPr>
          </a:p>
        </p:txBody>
      </p:sp>
      <p:sp>
        <p:nvSpPr>
          <p:cNvPr id="17" name="Rectangle 16"/>
          <p:cNvSpPr/>
          <p:nvPr/>
        </p:nvSpPr>
        <p:spPr>
          <a:xfrm>
            <a:off x="1934497" y="5107487"/>
            <a:ext cx="1821306" cy="312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934497" y="5941590"/>
            <a:ext cx="1713877" cy="31241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Box 35"/>
          <p:cNvSpPr txBox="1">
            <a:spLocks noChangeArrowheads="1"/>
          </p:cNvSpPr>
          <p:nvPr/>
        </p:nvSpPr>
        <p:spPr bwMode="auto">
          <a:xfrm>
            <a:off x="5733395" y="4591859"/>
            <a:ext cx="3093592" cy="707886"/>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Consider </a:t>
            </a:r>
            <a:r>
              <a:rPr lang="en-US" sz="2000" b="0" smtClean="0">
                <a:latin typeface="Arial" charset="0"/>
                <a:ea typeface="Arial" charset="0"/>
                <a:cs typeface="Arial" charset="0"/>
                <a:sym typeface="Symbol" charset="0"/>
              </a:rPr>
              <a:t>as properties of SSH </a:t>
            </a:r>
            <a:r>
              <a:rPr lang="en-US" sz="2000" b="0" dirty="0" smtClean="0">
                <a:latin typeface="Arial" charset="0"/>
                <a:ea typeface="Arial" charset="0"/>
                <a:cs typeface="Arial" charset="0"/>
                <a:sym typeface="Symbol" charset="0"/>
              </a:rPr>
              <a:t>encryption schemes</a:t>
            </a:r>
          </a:p>
        </p:txBody>
      </p:sp>
      <p:sp>
        <p:nvSpPr>
          <p:cNvPr id="25" name="Text Box 35"/>
          <p:cNvSpPr txBox="1">
            <a:spLocks noChangeArrowheads="1"/>
          </p:cNvSpPr>
          <p:nvPr/>
        </p:nvSpPr>
        <p:spPr bwMode="auto">
          <a:xfrm>
            <a:off x="5733395" y="5395373"/>
            <a:ext cx="3093592"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Can be captured formally</a:t>
            </a:r>
            <a:endParaRPr lang="en-US" sz="2000" b="0" dirty="0" smtClean="0">
              <a:latin typeface="Arial" charset="0"/>
              <a:ea typeface="Arial" charset="0"/>
              <a:cs typeface="Arial" charset="0"/>
              <a:sym typeface="Symbol" charset="0"/>
            </a:endParaRPr>
          </a:p>
        </p:txBody>
      </p:sp>
    </p:spTree>
    <p:extLst>
      <p:ext uri="{BB962C8B-B14F-4D97-AF65-F5344CB8AC3E}">
        <p14:creationId xmlns:p14="http://schemas.microsoft.com/office/powerpoint/2010/main" val="16723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6" grpId="0" animBg="1"/>
      <p:bldP spid="17" grpId="0" animBg="1"/>
      <p:bldP spid="18"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692" y="2486226"/>
            <a:ext cx="633984" cy="1146048"/>
          </a:xfrm>
          <a:prstGeom prst="rect">
            <a:avLst/>
          </a:prstGeom>
        </p:spPr>
      </p:pic>
      <p:sp>
        <p:nvSpPr>
          <p:cNvPr id="6" name="TextBox 5"/>
          <p:cNvSpPr txBox="1"/>
          <p:nvPr/>
        </p:nvSpPr>
        <p:spPr>
          <a:xfrm>
            <a:off x="54869" y="2889824"/>
            <a:ext cx="1531188" cy="369332"/>
          </a:xfrm>
          <a:prstGeom prst="rect">
            <a:avLst/>
          </a:prstGeom>
          <a:noFill/>
        </p:spPr>
        <p:txBody>
          <a:bodyPr wrap="none" rtlCol="0">
            <a:spAutoFit/>
          </a:bodyPr>
          <a:lstStyle/>
          <a:p>
            <a:r>
              <a:rPr lang="en-US" dirty="0" smtClean="0">
                <a:latin typeface="Arial" charset="0"/>
                <a:ea typeface="Arial" charset="0"/>
                <a:cs typeface="Arial" charset="0"/>
              </a:rPr>
              <a:t>C ← </a:t>
            </a:r>
            <a:r>
              <a:rPr lang="en-US" dirty="0" err="1" smtClean="0">
                <a:latin typeface="Arial" charset="0"/>
                <a:ea typeface="Arial" charset="0"/>
                <a:cs typeface="Arial" charset="0"/>
              </a:rPr>
              <a:t>Enc</a:t>
            </a:r>
            <a:r>
              <a:rPr lang="en-US" baseline="-25000" dirty="0" err="1" smtClean="0">
                <a:latin typeface="Arial" charset="0"/>
                <a:ea typeface="Arial" charset="0"/>
                <a:cs typeface="Arial" charset="0"/>
              </a:rPr>
              <a:t>k</a:t>
            </a:r>
            <a:r>
              <a:rPr lang="en-US" dirty="0" smtClean="0">
                <a:latin typeface="Arial" charset="0"/>
                <a:ea typeface="Arial" charset="0"/>
                <a:cs typeface="Arial" charset="0"/>
              </a:rPr>
              <a:t>(M)</a:t>
            </a:r>
            <a:endParaRPr lang="en-US" dirty="0">
              <a:latin typeface="Arial" charset="0"/>
              <a:ea typeface="Arial" charset="0"/>
              <a:cs typeface="Arial" charset="0"/>
            </a:endParaRPr>
          </a:p>
        </p:txBody>
      </p:sp>
      <p:sp>
        <p:nvSpPr>
          <p:cNvPr id="7" name="TextBox 6"/>
          <p:cNvSpPr txBox="1"/>
          <p:nvPr/>
        </p:nvSpPr>
        <p:spPr>
          <a:xfrm>
            <a:off x="7406907" y="2523974"/>
            <a:ext cx="1713931" cy="369332"/>
          </a:xfrm>
          <a:prstGeom prst="rect">
            <a:avLst/>
          </a:prstGeom>
          <a:noFill/>
        </p:spPr>
        <p:txBody>
          <a:bodyPr wrap="none" rtlCol="0">
            <a:spAutoFit/>
          </a:bodyPr>
          <a:lstStyle/>
          <a:p>
            <a:r>
              <a:rPr lang="en-US" dirty="0" smtClean="0">
                <a:latin typeface="Arial" charset="0"/>
                <a:ea typeface="Arial" charset="0"/>
                <a:cs typeface="Arial" charset="0"/>
              </a:rPr>
              <a:t>M</a:t>
            </a:r>
            <a:r>
              <a:rPr lang="en-US" baseline="-25000" dirty="0" smtClean="0">
                <a:latin typeface="Arial" charset="0"/>
                <a:ea typeface="Arial" charset="0"/>
                <a:cs typeface="Arial" charset="0"/>
              </a:rPr>
              <a:t>1</a:t>
            </a:r>
            <a:r>
              <a:rPr lang="en-US" dirty="0" smtClean="0">
                <a:latin typeface="Arial" charset="0"/>
                <a:ea typeface="Arial" charset="0"/>
                <a:cs typeface="Arial" charset="0"/>
              </a:rPr>
              <a:t> ← Dec</a:t>
            </a:r>
            <a:r>
              <a:rPr lang="en-US" baseline="-25000" dirty="0" smtClean="0">
                <a:latin typeface="Arial" charset="0"/>
                <a:ea typeface="Arial" charset="0"/>
                <a:cs typeface="Arial" charset="0"/>
              </a:rPr>
              <a:t>k</a:t>
            </a:r>
            <a:r>
              <a:rPr lang="en-US" dirty="0" smtClean="0">
                <a:latin typeface="Arial" charset="0"/>
                <a:ea typeface="Arial" charset="0"/>
                <a:cs typeface="Arial" charset="0"/>
              </a:rPr>
              <a:t>(C</a:t>
            </a:r>
            <a:r>
              <a:rPr lang="en-US" baseline="-25000" dirty="0" smtClean="0">
                <a:latin typeface="Arial" charset="0"/>
                <a:ea typeface="Arial" charset="0"/>
                <a:cs typeface="Arial" charset="0"/>
              </a:rPr>
              <a:t>1</a:t>
            </a:r>
            <a:r>
              <a:rPr lang="en-US" dirty="0" smtClean="0">
                <a:latin typeface="Arial" charset="0"/>
                <a:ea typeface="Arial" charset="0"/>
                <a:cs typeface="Arial" charset="0"/>
              </a:rPr>
              <a:t>)</a:t>
            </a:r>
            <a:endParaRPr lang="en-US" dirty="0">
              <a:latin typeface="Arial" charset="0"/>
              <a:ea typeface="Arial" charset="0"/>
              <a:cs typeface="Arial" charset="0"/>
            </a:endParaRPr>
          </a:p>
        </p:txBody>
      </p:sp>
      <p:cxnSp>
        <p:nvCxnSpPr>
          <p:cNvPr id="8" name="Straight Arrow Connector 7"/>
          <p:cNvCxnSpPr/>
          <p:nvPr/>
        </p:nvCxnSpPr>
        <p:spPr>
          <a:xfrm>
            <a:off x="5829298" y="2708640"/>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941666" y="2240905"/>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smtClean="0">
                <a:solidFill>
                  <a:srgbClr val="000000"/>
                </a:solidFill>
                <a:latin typeface="Arial" charset="0"/>
                <a:cs typeface="Arial" charset="0"/>
              </a:rPr>
              <a:t>1</a:t>
            </a:r>
            <a:endParaRPr lang="en-US" dirty="0">
              <a:solidFill>
                <a:srgbClr val="000000"/>
              </a:solidFill>
              <a:latin typeface="Arial" charset="0"/>
              <a:cs typeface="Arial" charset="0"/>
            </a:endParaRPr>
          </a:p>
        </p:txBody>
      </p:sp>
      <p:cxnSp>
        <p:nvCxnSpPr>
          <p:cNvPr id="10" name="Straight Arrow Connector 9"/>
          <p:cNvCxnSpPr/>
          <p:nvPr/>
        </p:nvCxnSpPr>
        <p:spPr>
          <a:xfrm>
            <a:off x="5860443" y="3256669"/>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972811" y="2788934"/>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a:solidFill>
                  <a:srgbClr val="000000"/>
                </a:solidFill>
                <a:latin typeface="Arial" charset="0"/>
                <a:cs typeface="Arial" charset="0"/>
              </a:rPr>
              <a:t>2</a:t>
            </a:r>
            <a:endParaRPr lang="en-US" dirty="0">
              <a:solidFill>
                <a:srgbClr val="000000"/>
              </a:solidFill>
              <a:latin typeface="Arial" charset="0"/>
              <a:cs typeface="Arial" charset="0"/>
            </a:endParaRPr>
          </a:p>
        </p:txBody>
      </p:sp>
      <p:sp>
        <p:nvSpPr>
          <p:cNvPr id="12" name="TextBox 11"/>
          <p:cNvSpPr txBox="1"/>
          <p:nvPr/>
        </p:nvSpPr>
        <p:spPr>
          <a:xfrm>
            <a:off x="7430069" y="3027219"/>
            <a:ext cx="1713931" cy="369332"/>
          </a:xfrm>
          <a:prstGeom prst="rect">
            <a:avLst/>
          </a:prstGeom>
          <a:noFill/>
        </p:spPr>
        <p:txBody>
          <a:bodyPr wrap="none" rtlCol="0">
            <a:spAutoFit/>
          </a:bodyPr>
          <a:lstStyle/>
          <a:p>
            <a:r>
              <a:rPr lang="en-US" dirty="0" smtClean="0">
                <a:latin typeface="Arial" charset="0"/>
                <a:ea typeface="Arial" charset="0"/>
                <a:cs typeface="Arial" charset="0"/>
              </a:rPr>
              <a:t>M</a:t>
            </a:r>
            <a:r>
              <a:rPr lang="en-US" baseline="-25000" dirty="0">
                <a:latin typeface="Arial" charset="0"/>
                <a:ea typeface="Arial" charset="0"/>
                <a:cs typeface="Arial" charset="0"/>
              </a:rPr>
              <a:t>2</a:t>
            </a:r>
            <a:r>
              <a:rPr lang="en-US" dirty="0" smtClean="0">
                <a:latin typeface="Arial" charset="0"/>
                <a:ea typeface="Arial" charset="0"/>
                <a:cs typeface="Arial" charset="0"/>
              </a:rPr>
              <a:t> ← Dec</a:t>
            </a:r>
            <a:r>
              <a:rPr lang="en-US" baseline="-25000" dirty="0" smtClean="0">
                <a:latin typeface="Arial" charset="0"/>
                <a:ea typeface="Arial" charset="0"/>
                <a:cs typeface="Arial" charset="0"/>
              </a:rPr>
              <a:t>k</a:t>
            </a:r>
            <a:r>
              <a:rPr lang="en-US" dirty="0" smtClean="0">
                <a:latin typeface="Arial" charset="0"/>
                <a:ea typeface="Arial" charset="0"/>
                <a:cs typeface="Arial" charset="0"/>
              </a:rPr>
              <a:t>(C</a:t>
            </a:r>
            <a:r>
              <a:rPr lang="en-US" baseline="-25000" dirty="0">
                <a:latin typeface="Arial" charset="0"/>
                <a:ea typeface="Arial" charset="0"/>
                <a:cs typeface="Arial" charset="0"/>
              </a:rPr>
              <a:t>2</a:t>
            </a:r>
            <a:r>
              <a:rPr lang="en-US" dirty="0" smtClean="0">
                <a:latin typeface="Arial" charset="0"/>
                <a:ea typeface="Arial" charset="0"/>
                <a:cs typeface="Arial" charset="0"/>
              </a:rPr>
              <a:t>)</a:t>
            </a:r>
            <a:endParaRPr lang="en-US" dirty="0">
              <a:latin typeface="Arial" charset="0"/>
              <a:ea typeface="Arial" charset="0"/>
              <a:cs typeface="Arial" charset="0"/>
            </a:endParaRPr>
          </a:p>
        </p:txBody>
      </p:sp>
      <p:sp>
        <p:nvSpPr>
          <p:cNvPr id="13" name="TextBox 12"/>
          <p:cNvSpPr txBox="1"/>
          <p:nvPr/>
        </p:nvSpPr>
        <p:spPr>
          <a:xfrm>
            <a:off x="7430069" y="3819365"/>
            <a:ext cx="377026" cy="369332"/>
          </a:xfrm>
          <a:prstGeom prst="rect">
            <a:avLst/>
          </a:prstGeom>
          <a:noFill/>
        </p:spPr>
        <p:txBody>
          <a:bodyPr wrap="none" rtlCol="0">
            <a:spAutoFit/>
          </a:bodyPr>
          <a:lstStyle/>
          <a:p>
            <a:r>
              <a:rPr lang="en-US" dirty="0" smtClean="0">
                <a:latin typeface="Arial" charset="0"/>
                <a:ea typeface="Arial" charset="0"/>
                <a:cs typeface="Arial" charset="0"/>
              </a:rPr>
              <a:t>M</a:t>
            </a:r>
            <a:endParaRPr lang="en-US" baseline="-25000" dirty="0" smtClean="0">
              <a:latin typeface="Arial" charset="0"/>
              <a:ea typeface="Arial" charset="0"/>
              <a:cs typeface="Arial"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298" y="2182302"/>
            <a:ext cx="2031764" cy="1529799"/>
          </a:xfrm>
          <a:prstGeom prst="rect">
            <a:avLst/>
          </a:prstGeom>
        </p:spPr>
      </p:pic>
      <p:pic>
        <p:nvPicPr>
          <p:cNvPr id="16" name="Picture 15" descr="ali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999" y="2501466"/>
            <a:ext cx="832104" cy="1130808"/>
          </a:xfrm>
          <a:prstGeom prst="rect">
            <a:avLst/>
          </a:prstGeom>
        </p:spPr>
      </p:pic>
      <p:cxnSp>
        <p:nvCxnSpPr>
          <p:cNvPr id="17" name="Straight Arrow Connector 16"/>
          <p:cNvCxnSpPr/>
          <p:nvPr/>
        </p:nvCxnSpPr>
        <p:spPr>
          <a:xfrm>
            <a:off x="2735176" y="2887337"/>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938377" y="2483441"/>
            <a:ext cx="351378" cy="369332"/>
          </a:xfrm>
          <a:prstGeom prst="rect">
            <a:avLst/>
          </a:prstGeom>
        </p:spPr>
        <p:txBody>
          <a:bodyPr wrap="none">
            <a:spAutoFit/>
          </a:bodyPr>
          <a:lstStyle/>
          <a:p>
            <a:pPr algn="ctr"/>
            <a:r>
              <a:rPr lang="en-US" i="1" dirty="0" smtClean="0">
                <a:solidFill>
                  <a:srgbClr val="000000"/>
                </a:solidFill>
                <a:latin typeface="Arial" charset="0"/>
                <a:cs typeface="Arial" charset="0"/>
              </a:rPr>
              <a:t>C</a:t>
            </a:r>
          </a:p>
        </p:txBody>
      </p:sp>
      <p:sp>
        <p:nvSpPr>
          <p:cNvPr id="22" name="Text Box 35"/>
          <p:cNvSpPr txBox="1">
            <a:spLocks noChangeArrowheads="1"/>
          </p:cNvSpPr>
          <p:nvPr/>
        </p:nvSpPr>
        <p:spPr bwMode="auto">
          <a:xfrm>
            <a:off x="24156" y="6352530"/>
            <a:ext cx="3685909" cy="461665"/>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1600" b="0" dirty="0" smtClean="0">
                <a:latin typeface="Corbel"/>
                <a:cs typeface="Corbel"/>
                <a:sym typeface="Symbol" charset="0"/>
              </a:rPr>
              <a:t>                       </a:t>
            </a:r>
            <a:r>
              <a:rPr lang="en-US" sz="2400" b="0" dirty="0" smtClean="0">
                <a:latin typeface="Arial" charset="0"/>
                <a:ea typeface="Arial" charset="0"/>
                <a:cs typeface="Arial" charset="0"/>
                <a:sym typeface="Symbol" charset="0"/>
              </a:rPr>
              <a:t>by </a:t>
            </a:r>
            <a:r>
              <a:rPr lang="en-US" sz="2400" b="0" dirty="0" err="1" smtClean="0">
                <a:latin typeface="Arial" charset="0"/>
                <a:ea typeface="Arial" charset="0"/>
                <a:cs typeface="Arial" charset="0"/>
                <a:sym typeface="Symbol" charset="0"/>
              </a:rPr>
              <a:t>Giorgia</a:t>
            </a:r>
            <a:r>
              <a:rPr lang="en-US" sz="2400" b="0" dirty="0" smtClean="0">
                <a:latin typeface="Arial" charset="0"/>
                <a:ea typeface="Arial" charset="0"/>
                <a:cs typeface="Arial" charset="0"/>
                <a:sym typeface="Symbol" charset="0"/>
              </a:rPr>
              <a:t> </a:t>
            </a:r>
            <a:r>
              <a:rPr lang="en-US" sz="2400" b="0" dirty="0" err="1" smtClean="0">
                <a:latin typeface="Arial" charset="0"/>
                <a:ea typeface="Arial" charset="0"/>
                <a:cs typeface="Arial" charset="0"/>
                <a:sym typeface="Symbol" charset="0"/>
              </a:rPr>
              <a:t>Marson</a:t>
            </a:r>
            <a:r>
              <a:rPr lang="en-US" sz="2400" b="0" dirty="0" smtClean="0">
                <a:latin typeface="Arial" charset="0"/>
                <a:ea typeface="Arial" charset="0"/>
                <a:cs typeface="Arial" charset="0"/>
                <a:sym typeface="Symbol" charset="0"/>
              </a:rPr>
              <a:t> </a:t>
            </a:r>
          </a:p>
        </p:txBody>
      </p:sp>
      <p:pic>
        <p:nvPicPr>
          <p:cNvPr id="23" name="Picture 22" descr="ali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43" y="6405564"/>
            <a:ext cx="261667" cy="355598"/>
          </a:xfrm>
          <a:prstGeom prst="rect">
            <a:avLst/>
          </a:prstGeom>
        </p:spPr>
      </p:pic>
      <p:pic>
        <p:nvPicPr>
          <p:cNvPr id="24" name="Picture 23" descr="bo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22" y="6406779"/>
            <a:ext cx="196042" cy="354383"/>
          </a:xfrm>
          <a:prstGeom prst="rect">
            <a:avLst/>
          </a:prstGeom>
        </p:spPr>
      </p:pic>
      <p:pic>
        <p:nvPicPr>
          <p:cNvPr id="25" name="Picture 24" descr="ev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376" y="6391628"/>
            <a:ext cx="424924" cy="369534"/>
          </a:xfrm>
          <a:prstGeom prst="rect">
            <a:avLst/>
          </a:prstGeom>
        </p:spPr>
      </p:pic>
      <p:sp>
        <p:nvSpPr>
          <p:cNvPr id="28" name="TextBox 27"/>
          <p:cNvSpPr txBox="1"/>
          <p:nvPr/>
        </p:nvSpPr>
        <p:spPr>
          <a:xfrm>
            <a:off x="200043" y="144205"/>
            <a:ext cx="8779065" cy="954107"/>
          </a:xfrm>
          <a:prstGeom prst="rect">
            <a:avLst/>
          </a:prstGeom>
          <a:noFill/>
        </p:spPr>
        <p:txBody>
          <a:bodyPr wrap="square" rtlCol="0">
            <a:spAutoFit/>
          </a:bodyPr>
          <a:lstStyle/>
          <a:p>
            <a:r>
              <a:rPr lang="en-US" sz="2800" b="1" dirty="0">
                <a:latin typeface="Arial" charset="0"/>
                <a:ea typeface="Arial" charset="0"/>
                <a:cs typeface="Arial" charset="0"/>
              </a:rPr>
              <a:t>Symmetric encryption schemes supporting </a:t>
            </a:r>
            <a:r>
              <a:rPr lang="en-US" sz="2800" b="1" dirty="0" err="1">
                <a:latin typeface="Arial" charset="0"/>
                <a:ea typeface="Arial" charset="0"/>
                <a:cs typeface="Arial" charset="0"/>
              </a:rPr>
              <a:t>ciphertext</a:t>
            </a:r>
            <a:r>
              <a:rPr lang="en-US" sz="2800" b="1" dirty="0">
                <a:latin typeface="Arial" charset="0"/>
                <a:ea typeface="Arial" charset="0"/>
                <a:cs typeface="Arial" charset="0"/>
              </a:rPr>
              <a:t> fragmentation</a:t>
            </a:r>
          </a:p>
        </p:txBody>
      </p:sp>
      <p:sp>
        <p:nvSpPr>
          <p:cNvPr id="29" name="Alternate Process 28"/>
          <p:cNvSpPr/>
          <p:nvPr/>
        </p:nvSpPr>
        <p:spPr>
          <a:xfrm>
            <a:off x="7058053" y="743966"/>
            <a:ext cx="1443972"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[BDPS12]</a:t>
            </a:r>
            <a:endParaRPr lang="en-US" sz="2000" dirty="0">
              <a:solidFill>
                <a:schemeClr val="tx1"/>
              </a:solidFill>
              <a:latin typeface="Arial" charset="0"/>
              <a:ea typeface="Arial" charset="0"/>
              <a:cs typeface="Arial" charset="0"/>
            </a:endParaRPr>
          </a:p>
        </p:txBody>
      </p:sp>
      <p:sp>
        <p:nvSpPr>
          <p:cNvPr id="30" name="TextBox 29"/>
          <p:cNvSpPr txBox="1"/>
          <p:nvPr/>
        </p:nvSpPr>
        <p:spPr>
          <a:xfrm rot="19716955">
            <a:off x="2386611" y="2566959"/>
            <a:ext cx="4488088" cy="523220"/>
          </a:xfrm>
          <a:prstGeom prst="rect">
            <a:avLst/>
          </a:prstGeom>
          <a:noFill/>
        </p:spPr>
        <p:txBody>
          <a:bodyPr wrap="square" rtlCol="0">
            <a:spAutoFit/>
          </a:bodyPr>
          <a:lstStyle/>
          <a:p>
            <a:r>
              <a:rPr lang="en-US" sz="2800" b="1" smtClean="0">
                <a:latin typeface="Arial" charset="0"/>
                <a:ea typeface="Arial" charset="0"/>
                <a:cs typeface="Arial" charset="0"/>
              </a:rPr>
              <a:t>ciphertext</a:t>
            </a:r>
            <a:r>
              <a:rPr lang="en-US" sz="2800" b="1" dirty="0" smtClean="0">
                <a:latin typeface="Arial" charset="0"/>
                <a:ea typeface="Arial" charset="0"/>
                <a:cs typeface="Arial" charset="0"/>
              </a:rPr>
              <a:t> </a:t>
            </a:r>
            <a:r>
              <a:rPr lang="en-US" sz="2800" b="1" dirty="0">
                <a:latin typeface="Arial" charset="0"/>
                <a:ea typeface="Arial" charset="0"/>
                <a:cs typeface="Arial" charset="0"/>
              </a:rPr>
              <a:t>fragmentation</a:t>
            </a:r>
          </a:p>
        </p:txBody>
      </p:sp>
      <p:sp>
        <p:nvSpPr>
          <p:cNvPr id="27" name="Rectangle 26"/>
          <p:cNvSpPr/>
          <p:nvPr/>
        </p:nvSpPr>
        <p:spPr>
          <a:xfrm>
            <a:off x="7430069" y="2525702"/>
            <a:ext cx="373874" cy="870849"/>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7602869" y="3395196"/>
            <a:ext cx="0" cy="49956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5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p:bldP spid="18" grpId="0"/>
      <p:bldP spid="30"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432973" y="6047305"/>
            <a:ext cx="2719530" cy="369332"/>
          </a:xfrm>
          <a:prstGeom prst="rect">
            <a:avLst/>
          </a:prstGeom>
          <a:noFill/>
        </p:spPr>
        <p:txBody>
          <a:bodyPr wrap="square" rtlCol="0">
            <a:spAutoFit/>
          </a:bodyPr>
          <a:lstStyle/>
          <a:p>
            <a:r>
              <a:rPr lang="en-US" dirty="0" smtClean="0">
                <a:latin typeface="Arial" charset="0"/>
                <a:ea typeface="Arial" charset="0"/>
                <a:cs typeface="Arial" charset="0"/>
              </a:rPr>
              <a:t>DJ@)%&amp;6h*</a:t>
            </a:r>
            <a:r>
              <a:rPr lang="en-US" dirty="0" err="1" smtClean="0">
                <a:latin typeface="Arial" charset="0"/>
                <a:ea typeface="Arial" charset="0"/>
                <a:cs typeface="Arial" charset="0"/>
              </a:rPr>
              <a:t>s&amp;FQOm”F</a:t>
            </a:r>
            <a:endParaRPr lang="en-US" dirty="0">
              <a:latin typeface="Arial" charset="0"/>
              <a:ea typeface="Arial" charset="0"/>
              <a:cs typeface="Arial" charset="0"/>
            </a:endParaRPr>
          </a:p>
        </p:txBody>
      </p:sp>
      <p:pic>
        <p:nvPicPr>
          <p:cNvPr id="5" name="Picture 4" descr="bo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855" y="4675801"/>
            <a:ext cx="633984" cy="114604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461" y="4371877"/>
            <a:ext cx="2031764" cy="1529799"/>
          </a:xfrm>
          <a:prstGeom prst="rect">
            <a:avLst/>
          </a:prstGeom>
        </p:spPr>
      </p:pic>
      <p:pic>
        <p:nvPicPr>
          <p:cNvPr id="15" name="Picture 14" descr="ev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892" y="4266473"/>
            <a:ext cx="1226564" cy="1066677"/>
          </a:xfrm>
          <a:prstGeom prst="rect">
            <a:avLst/>
          </a:prstGeom>
        </p:spPr>
      </p:pic>
      <p:pic>
        <p:nvPicPr>
          <p:cNvPr id="16" name="Picture 15" descr="alic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7162" y="4691041"/>
            <a:ext cx="832104" cy="1130808"/>
          </a:xfrm>
          <a:prstGeom prst="rect">
            <a:avLst/>
          </a:prstGeom>
        </p:spPr>
      </p:pic>
      <p:sp>
        <p:nvSpPr>
          <p:cNvPr id="27" name="Rectangle 26"/>
          <p:cNvSpPr/>
          <p:nvPr/>
        </p:nvSpPr>
        <p:spPr>
          <a:xfrm>
            <a:off x="3476677" y="6053574"/>
            <a:ext cx="1248770" cy="369332"/>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725446" y="6053407"/>
            <a:ext cx="1296598" cy="36933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001902" y="6422832"/>
            <a:ext cx="351378" cy="369332"/>
          </a:xfrm>
          <a:prstGeom prst="rect">
            <a:avLst/>
          </a:prstGeom>
        </p:spPr>
        <p:txBody>
          <a:bodyPr wrap="none">
            <a:spAutoFit/>
          </a:bodyPr>
          <a:lstStyle/>
          <a:p>
            <a:pPr algn="ctr"/>
            <a:r>
              <a:rPr lang="en-US" i="1" dirty="0" smtClean="0">
                <a:solidFill>
                  <a:srgbClr val="000000"/>
                </a:solidFill>
                <a:latin typeface="Arial" charset="0"/>
                <a:cs typeface="Arial" charset="0"/>
              </a:rPr>
              <a:t>C</a:t>
            </a:r>
            <a:endParaRPr lang="en-US" dirty="0">
              <a:solidFill>
                <a:srgbClr val="000000"/>
              </a:solidFill>
              <a:latin typeface="Arial" charset="0"/>
              <a:cs typeface="Arial" charset="0"/>
            </a:endParaRPr>
          </a:p>
        </p:txBody>
      </p:sp>
      <p:sp>
        <p:nvSpPr>
          <p:cNvPr id="30" name="Rectangle 29"/>
          <p:cNvSpPr/>
          <p:nvPr/>
        </p:nvSpPr>
        <p:spPr>
          <a:xfrm>
            <a:off x="5089301" y="6416637"/>
            <a:ext cx="402675" cy="369332"/>
          </a:xfrm>
          <a:prstGeom prst="rect">
            <a:avLst/>
          </a:prstGeom>
        </p:spPr>
        <p:txBody>
          <a:bodyPr wrap="none">
            <a:spAutoFit/>
          </a:bodyPr>
          <a:lstStyle/>
          <a:p>
            <a:pPr algn="ctr"/>
            <a:r>
              <a:rPr lang="en-US" i="1" dirty="0" smtClean="0">
                <a:solidFill>
                  <a:srgbClr val="000000"/>
                </a:solidFill>
                <a:latin typeface="Arial" charset="0"/>
                <a:cs typeface="Arial" charset="0"/>
              </a:rPr>
              <a:t>C’</a:t>
            </a:r>
            <a:endParaRPr lang="en-US" dirty="0">
              <a:solidFill>
                <a:srgbClr val="000000"/>
              </a:solidFill>
              <a:latin typeface="Arial" charset="0"/>
              <a:cs typeface="Arial" charset="0"/>
            </a:endParaRPr>
          </a:p>
        </p:txBody>
      </p:sp>
      <p:cxnSp>
        <p:nvCxnSpPr>
          <p:cNvPr id="31" name="Straight Arrow Connector 30"/>
          <p:cNvCxnSpPr/>
          <p:nvPr/>
        </p:nvCxnSpPr>
        <p:spPr>
          <a:xfrm>
            <a:off x="2722790" y="5071257"/>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352688" y="4395775"/>
            <a:ext cx="1393331" cy="646331"/>
          </a:xfrm>
          <a:prstGeom prst="rect">
            <a:avLst/>
          </a:prstGeom>
        </p:spPr>
        <p:txBody>
          <a:bodyPr wrap="none">
            <a:spAutoFit/>
          </a:bodyPr>
          <a:lstStyle/>
          <a:p>
            <a:pPr algn="ctr"/>
            <a:r>
              <a:rPr lang="en-US" i="1" dirty="0" smtClean="0">
                <a:solidFill>
                  <a:srgbClr val="000000"/>
                </a:solidFill>
                <a:latin typeface="Arial" charset="0"/>
                <a:ea typeface="Arial" charset="0"/>
                <a:cs typeface="Arial" charset="0"/>
              </a:rPr>
              <a:t>C =</a:t>
            </a:r>
          </a:p>
          <a:p>
            <a:pPr algn="ctr"/>
            <a:r>
              <a:rPr lang="en-US" dirty="0">
                <a:latin typeface="Arial" charset="0"/>
                <a:ea typeface="Arial" charset="0"/>
                <a:cs typeface="Arial" charset="0"/>
              </a:rPr>
              <a:t>DJ@)%&amp;6h</a:t>
            </a:r>
            <a:endParaRPr lang="en-US" dirty="0">
              <a:solidFill>
                <a:srgbClr val="000000"/>
              </a:solidFill>
              <a:latin typeface="Arial" charset="0"/>
              <a:ea typeface="Arial" charset="0"/>
              <a:cs typeface="Arial" charset="0"/>
            </a:endParaRPr>
          </a:p>
        </p:txBody>
      </p:sp>
      <p:cxnSp>
        <p:nvCxnSpPr>
          <p:cNvPr id="33" name="Straight Arrow Connector 32"/>
          <p:cNvCxnSpPr/>
          <p:nvPr/>
        </p:nvCxnSpPr>
        <p:spPr>
          <a:xfrm>
            <a:off x="2701901" y="5736702"/>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2348376" y="5088372"/>
            <a:ext cx="1454244" cy="646331"/>
          </a:xfrm>
          <a:prstGeom prst="rect">
            <a:avLst/>
          </a:prstGeom>
        </p:spPr>
        <p:txBody>
          <a:bodyPr wrap="none">
            <a:spAutoFit/>
          </a:bodyPr>
          <a:lstStyle/>
          <a:p>
            <a:pPr algn="ctr"/>
            <a:r>
              <a:rPr lang="en-US" i="1" dirty="0" smtClean="0">
                <a:solidFill>
                  <a:srgbClr val="000000"/>
                </a:solidFill>
                <a:latin typeface="Arial" charset="0"/>
                <a:ea typeface="Arial" charset="0"/>
                <a:cs typeface="Arial" charset="0"/>
              </a:rPr>
              <a:t>C’ =</a:t>
            </a:r>
          </a:p>
          <a:p>
            <a:pPr algn="ctr"/>
            <a:r>
              <a:rPr lang="en-US" dirty="0" smtClean="0">
                <a:latin typeface="Arial" charset="0"/>
                <a:ea typeface="Arial" charset="0"/>
                <a:cs typeface="Arial" charset="0"/>
              </a:rPr>
              <a:t>*</a:t>
            </a:r>
            <a:r>
              <a:rPr lang="en-US" dirty="0" err="1" smtClean="0">
                <a:latin typeface="Arial" charset="0"/>
                <a:ea typeface="Arial" charset="0"/>
                <a:cs typeface="Arial" charset="0"/>
              </a:rPr>
              <a:t>s&amp;FQOm”F</a:t>
            </a:r>
            <a:endParaRPr lang="en-US" dirty="0">
              <a:solidFill>
                <a:srgbClr val="000000"/>
              </a:solidFill>
              <a:latin typeface="Arial" charset="0"/>
              <a:ea typeface="Arial" charset="0"/>
              <a:cs typeface="Arial" charset="0"/>
            </a:endParaRPr>
          </a:p>
        </p:txBody>
      </p:sp>
      <p:cxnSp>
        <p:nvCxnSpPr>
          <p:cNvPr id="35" name="Straight Arrow Connector 34"/>
          <p:cNvCxnSpPr/>
          <p:nvPr/>
        </p:nvCxnSpPr>
        <p:spPr>
          <a:xfrm>
            <a:off x="5909676" y="4791560"/>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6022044" y="4323825"/>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smtClean="0">
                <a:solidFill>
                  <a:srgbClr val="000000"/>
                </a:solidFill>
                <a:latin typeface="Arial" charset="0"/>
                <a:cs typeface="Arial" charset="0"/>
              </a:rPr>
              <a:t>1</a:t>
            </a:r>
            <a:endParaRPr lang="en-US" dirty="0">
              <a:solidFill>
                <a:srgbClr val="000000"/>
              </a:solidFill>
              <a:latin typeface="Arial" charset="0"/>
              <a:cs typeface="Arial" charset="0"/>
            </a:endParaRPr>
          </a:p>
        </p:txBody>
      </p:sp>
      <p:cxnSp>
        <p:nvCxnSpPr>
          <p:cNvPr id="37" name="Straight Arrow Connector 36"/>
          <p:cNvCxnSpPr/>
          <p:nvPr/>
        </p:nvCxnSpPr>
        <p:spPr>
          <a:xfrm>
            <a:off x="5940821" y="5339589"/>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053189" y="4871854"/>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a:solidFill>
                  <a:srgbClr val="000000"/>
                </a:solidFill>
                <a:latin typeface="Arial" charset="0"/>
                <a:cs typeface="Arial" charset="0"/>
              </a:rPr>
              <a:t>2</a:t>
            </a:r>
            <a:endParaRPr lang="en-US" dirty="0">
              <a:solidFill>
                <a:srgbClr val="000000"/>
              </a:solidFill>
              <a:latin typeface="Arial" charset="0"/>
              <a:cs typeface="Arial" charset="0"/>
            </a:endParaRPr>
          </a:p>
        </p:txBody>
      </p:sp>
      <p:cxnSp>
        <p:nvCxnSpPr>
          <p:cNvPr id="39" name="Straight Arrow Connector 38"/>
          <p:cNvCxnSpPr/>
          <p:nvPr/>
        </p:nvCxnSpPr>
        <p:spPr>
          <a:xfrm>
            <a:off x="5972725" y="5874835"/>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6085093" y="5407100"/>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a:solidFill>
                  <a:srgbClr val="000000"/>
                </a:solidFill>
                <a:latin typeface="Arial" charset="0"/>
                <a:cs typeface="Arial" charset="0"/>
              </a:rPr>
              <a:t>3</a:t>
            </a:r>
            <a:endParaRPr lang="en-US" dirty="0">
              <a:solidFill>
                <a:srgbClr val="000000"/>
              </a:solidFill>
              <a:latin typeface="Arial" charset="0"/>
              <a:cs typeface="Arial" charset="0"/>
            </a:endParaRPr>
          </a:p>
        </p:txBody>
      </p:sp>
      <p:sp>
        <p:nvSpPr>
          <p:cNvPr id="79" name="TextBox 78"/>
          <p:cNvSpPr txBox="1"/>
          <p:nvPr/>
        </p:nvSpPr>
        <p:spPr>
          <a:xfrm>
            <a:off x="200043" y="144205"/>
            <a:ext cx="3461204" cy="523220"/>
          </a:xfrm>
          <a:prstGeom prst="rect">
            <a:avLst/>
          </a:prstGeom>
          <a:noFill/>
        </p:spPr>
        <p:txBody>
          <a:bodyPr wrap="none" rtlCol="0">
            <a:spAutoFit/>
          </a:bodyPr>
          <a:lstStyle/>
          <a:p>
            <a:r>
              <a:rPr lang="en-US" sz="2800" b="1" dirty="0">
                <a:latin typeface="Arial" charset="0"/>
                <a:ea typeface="Arial" charset="0"/>
                <a:cs typeface="Arial" charset="0"/>
              </a:rPr>
              <a:t>Security </a:t>
            </a:r>
            <a:r>
              <a:rPr lang="en-US" sz="2800" b="1" dirty="0" smtClean="0">
                <a:latin typeface="Arial" charset="0"/>
                <a:ea typeface="Arial" charset="0"/>
                <a:cs typeface="Arial" charset="0"/>
              </a:rPr>
              <a:t>properties</a:t>
            </a:r>
            <a:endParaRPr lang="en-US" sz="2800" b="1" dirty="0">
              <a:latin typeface="Arial" charset="0"/>
              <a:ea typeface="Arial" charset="0"/>
              <a:cs typeface="Arial" charset="0"/>
            </a:endParaRPr>
          </a:p>
        </p:txBody>
      </p:sp>
      <p:cxnSp>
        <p:nvCxnSpPr>
          <p:cNvPr id="69" name="Straight Connector 68"/>
          <p:cNvCxnSpPr/>
          <p:nvPr/>
        </p:nvCxnSpPr>
        <p:spPr>
          <a:xfrm>
            <a:off x="3508026" y="1672730"/>
            <a:ext cx="8708" cy="1558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65291" y="1672730"/>
            <a:ext cx="8708" cy="1558834"/>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 Box 35"/>
          <p:cNvSpPr txBox="1">
            <a:spLocks noChangeArrowheads="1"/>
          </p:cNvSpPr>
          <p:nvPr/>
        </p:nvSpPr>
        <p:spPr bwMode="auto">
          <a:xfrm>
            <a:off x="4055720" y="2993259"/>
            <a:ext cx="1316990"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Active</a:t>
            </a:r>
          </a:p>
        </p:txBody>
      </p:sp>
      <p:sp>
        <p:nvSpPr>
          <p:cNvPr id="73" name="Text Box 35"/>
          <p:cNvSpPr txBox="1">
            <a:spLocks noChangeArrowheads="1"/>
          </p:cNvSpPr>
          <p:nvPr/>
        </p:nvSpPr>
        <p:spPr bwMode="auto">
          <a:xfrm>
            <a:off x="4055720" y="2993259"/>
            <a:ext cx="1316990"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Passive</a:t>
            </a:r>
          </a:p>
        </p:txBody>
      </p:sp>
      <p:sp>
        <p:nvSpPr>
          <p:cNvPr id="74" name="TextBox 73"/>
          <p:cNvSpPr txBox="1"/>
          <p:nvPr/>
        </p:nvSpPr>
        <p:spPr>
          <a:xfrm>
            <a:off x="437981" y="1975093"/>
            <a:ext cx="2868688" cy="954107"/>
          </a:xfrm>
          <a:prstGeom prst="rect">
            <a:avLst/>
          </a:prstGeom>
          <a:noFill/>
        </p:spPr>
        <p:txBody>
          <a:bodyPr wrap="square" rtlCol="0">
            <a:spAutoFit/>
          </a:bodyPr>
          <a:lstStyle/>
          <a:p>
            <a:r>
              <a:rPr lang="en-US" sz="2800" b="1" smtClean="0">
                <a:latin typeface="Arial" charset="0"/>
                <a:ea typeface="Arial" charset="0"/>
                <a:cs typeface="Arial" charset="0"/>
              </a:rPr>
              <a:t>Confidentiality /</a:t>
            </a:r>
            <a:endParaRPr lang="en-US" sz="2800" b="1" dirty="0" smtClean="0">
              <a:latin typeface="Arial" charset="0"/>
              <a:ea typeface="Arial" charset="0"/>
              <a:cs typeface="Arial" charset="0"/>
            </a:endParaRPr>
          </a:p>
          <a:p>
            <a:r>
              <a:rPr lang="en-US" sz="2800" b="1" dirty="0" smtClean="0">
                <a:latin typeface="Arial" charset="0"/>
                <a:ea typeface="Arial" charset="0"/>
                <a:cs typeface="Arial" charset="0"/>
              </a:rPr>
              <a:t>Integrity</a:t>
            </a:r>
            <a:endParaRPr lang="en-US" sz="2800" b="1" dirty="0">
              <a:latin typeface="Arial" charset="0"/>
              <a:ea typeface="Arial" charset="0"/>
              <a:cs typeface="Arial" charset="0"/>
            </a:endParaRPr>
          </a:p>
        </p:txBody>
      </p:sp>
      <p:sp>
        <p:nvSpPr>
          <p:cNvPr id="76" name="TextBox 75"/>
          <p:cNvSpPr txBox="1"/>
          <p:nvPr/>
        </p:nvSpPr>
        <p:spPr>
          <a:xfrm>
            <a:off x="3888091" y="1975092"/>
            <a:ext cx="1867135" cy="954107"/>
          </a:xfrm>
          <a:prstGeom prst="rect">
            <a:avLst/>
          </a:prstGeom>
          <a:noFill/>
        </p:spPr>
        <p:txBody>
          <a:bodyPr wrap="square" rtlCol="0">
            <a:spAutoFit/>
          </a:bodyPr>
          <a:lstStyle/>
          <a:p>
            <a:r>
              <a:rPr lang="en-US" sz="2800" b="1" dirty="0" smtClean="0">
                <a:latin typeface="Arial" charset="0"/>
                <a:ea typeface="Arial" charset="0"/>
                <a:cs typeface="Arial" charset="0"/>
              </a:rPr>
              <a:t>Boundary</a:t>
            </a:r>
          </a:p>
          <a:p>
            <a:r>
              <a:rPr lang="en-US" sz="2800" b="1" dirty="0" smtClean="0">
                <a:latin typeface="Arial" charset="0"/>
                <a:ea typeface="Arial" charset="0"/>
                <a:cs typeface="Arial" charset="0"/>
              </a:rPr>
              <a:t>Hiding</a:t>
            </a:r>
            <a:endParaRPr lang="en-US" sz="2800" b="1" dirty="0">
              <a:latin typeface="Arial" charset="0"/>
              <a:ea typeface="Arial" charset="0"/>
              <a:cs typeface="Arial" charset="0"/>
            </a:endParaRPr>
          </a:p>
        </p:txBody>
      </p:sp>
      <p:sp>
        <p:nvSpPr>
          <p:cNvPr id="77" name="TextBox 76"/>
          <p:cNvSpPr txBox="1"/>
          <p:nvPr/>
        </p:nvSpPr>
        <p:spPr>
          <a:xfrm>
            <a:off x="6350400" y="1975092"/>
            <a:ext cx="1867135" cy="523220"/>
          </a:xfrm>
          <a:prstGeom prst="rect">
            <a:avLst/>
          </a:prstGeom>
          <a:noFill/>
        </p:spPr>
        <p:txBody>
          <a:bodyPr wrap="square" rtlCol="0">
            <a:spAutoFit/>
          </a:bodyPr>
          <a:lstStyle/>
          <a:p>
            <a:r>
              <a:rPr lang="en-US" sz="2800" b="1" dirty="0" err="1" smtClean="0">
                <a:latin typeface="Arial" charset="0"/>
                <a:ea typeface="Arial" charset="0"/>
                <a:cs typeface="Arial" charset="0"/>
              </a:rPr>
              <a:t>DoS</a:t>
            </a:r>
            <a:endParaRPr lang="en-US" sz="2800" b="1" dirty="0">
              <a:latin typeface="Arial" charset="0"/>
              <a:ea typeface="Arial" charset="0"/>
              <a:cs typeface="Arial" charset="0"/>
            </a:endParaRPr>
          </a:p>
        </p:txBody>
      </p:sp>
      <p:sp>
        <p:nvSpPr>
          <p:cNvPr id="91" name="TextBox 90"/>
          <p:cNvSpPr txBox="1"/>
          <p:nvPr/>
        </p:nvSpPr>
        <p:spPr>
          <a:xfrm>
            <a:off x="3888090" y="1022187"/>
            <a:ext cx="1867135" cy="954107"/>
          </a:xfrm>
          <a:prstGeom prst="rect">
            <a:avLst/>
          </a:prstGeom>
          <a:noFill/>
        </p:spPr>
        <p:txBody>
          <a:bodyPr wrap="square" rtlCol="0">
            <a:spAutoFit/>
          </a:bodyPr>
          <a:lstStyle/>
          <a:p>
            <a:r>
              <a:rPr lang="en-US" sz="2800" b="1" dirty="0" smtClean="0">
                <a:latin typeface="Arial" charset="0"/>
                <a:ea typeface="Arial" charset="0"/>
                <a:cs typeface="Arial" charset="0"/>
              </a:rPr>
              <a:t>Traffic</a:t>
            </a:r>
          </a:p>
          <a:p>
            <a:r>
              <a:rPr lang="en-US" sz="2800" b="1" u="sng" dirty="0" smtClean="0">
                <a:latin typeface="Arial" charset="0"/>
                <a:ea typeface="Arial" charset="0"/>
                <a:cs typeface="Arial" charset="0"/>
              </a:rPr>
              <a:t>Analysis</a:t>
            </a:r>
            <a:endParaRPr lang="en-US" sz="2800" b="1" u="sng" dirty="0">
              <a:latin typeface="Arial" charset="0"/>
              <a:ea typeface="Arial" charset="0"/>
              <a:cs typeface="Arial" charset="0"/>
            </a:endParaRPr>
          </a:p>
        </p:txBody>
      </p:sp>
      <p:sp>
        <p:nvSpPr>
          <p:cNvPr id="43" name="Alternate Process 42"/>
          <p:cNvSpPr/>
          <p:nvPr/>
        </p:nvSpPr>
        <p:spPr>
          <a:xfrm>
            <a:off x="3647290" y="53137"/>
            <a:ext cx="1443600"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[BDPS12]</a:t>
            </a:r>
            <a:endParaRPr lang="en-US" sz="2000" dirty="0">
              <a:solidFill>
                <a:schemeClr val="tx1"/>
              </a:solidFill>
              <a:latin typeface="Arial" charset="0"/>
              <a:ea typeface="Arial" charset="0"/>
              <a:cs typeface="Arial" charset="0"/>
            </a:endParaRPr>
          </a:p>
        </p:txBody>
      </p:sp>
      <p:sp>
        <p:nvSpPr>
          <p:cNvPr id="44" name="Alternate Process 43"/>
          <p:cNvSpPr/>
          <p:nvPr/>
        </p:nvSpPr>
        <p:spPr>
          <a:xfrm>
            <a:off x="5243305" y="53137"/>
            <a:ext cx="1443972"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[AD</a:t>
            </a:r>
            <a:r>
              <a:rPr lang="en-US" sz="2000" b="1" dirty="0" smtClean="0">
                <a:solidFill>
                  <a:schemeClr val="tx1"/>
                </a:solidFill>
                <a:latin typeface="Arial" charset="0"/>
                <a:ea typeface="Arial" charset="0"/>
                <a:cs typeface="Arial" charset="0"/>
              </a:rPr>
              <a:t>H</a:t>
            </a:r>
            <a:r>
              <a:rPr lang="en-US" sz="2000" dirty="0" smtClean="0">
                <a:solidFill>
                  <a:schemeClr val="tx1"/>
                </a:solidFill>
                <a:latin typeface="Arial" charset="0"/>
                <a:ea typeface="Arial" charset="0"/>
                <a:cs typeface="Arial" charset="0"/>
              </a:rPr>
              <a:t>P16]</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99244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2" grpId="0"/>
      <p:bldP spid="34" grpId="0"/>
      <p:bldP spid="36" grpId="0"/>
      <p:bldP spid="38" grpId="0"/>
      <p:bldP spid="40" grpId="0"/>
      <p:bldP spid="72" grpId="0" animBg="1"/>
      <p:bldP spid="73" grpId="0" animBg="1"/>
      <p:bldP spid="73" grpId="1" animBg="1"/>
      <p:bldP spid="74" grpId="0"/>
      <p:bldP spid="76" grpId="0"/>
      <p:bldP spid="77"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855" y="4675801"/>
            <a:ext cx="633984" cy="114604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461" y="4371877"/>
            <a:ext cx="2031764" cy="1529799"/>
          </a:xfrm>
          <a:prstGeom prst="rect">
            <a:avLst/>
          </a:prstGeom>
        </p:spPr>
      </p:pic>
      <p:pic>
        <p:nvPicPr>
          <p:cNvPr id="15" name="Picture 14" descr="ev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892" y="4266473"/>
            <a:ext cx="1226564" cy="1066677"/>
          </a:xfrm>
          <a:prstGeom prst="rect">
            <a:avLst/>
          </a:prstGeom>
        </p:spPr>
      </p:pic>
      <p:cxnSp>
        <p:nvCxnSpPr>
          <p:cNvPr id="35" name="Straight Arrow Connector 34"/>
          <p:cNvCxnSpPr/>
          <p:nvPr/>
        </p:nvCxnSpPr>
        <p:spPr>
          <a:xfrm>
            <a:off x="5909676" y="4791560"/>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6022044" y="4323825"/>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smtClean="0">
                <a:solidFill>
                  <a:srgbClr val="000000"/>
                </a:solidFill>
                <a:latin typeface="Arial" charset="0"/>
                <a:cs typeface="Arial" charset="0"/>
              </a:rPr>
              <a:t>1</a:t>
            </a:r>
            <a:endParaRPr lang="en-US" dirty="0">
              <a:solidFill>
                <a:srgbClr val="000000"/>
              </a:solidFill>
              <a:latin typeface="Arial" charset="0"/>
              <a:cs typeface="Arial" charset="0"/>
            </a:endParaRPr>
          </a:p>
        </p:txBody>
      </p:sp>
      <p:cxnSp>
        <p:nvCxnSpPr>
          <p:cNvPr id="37" name="Straight Arrow Connector 36"/>
          <p:cNvCxnSpPr/>
          <p:nvPr/>
        </p:nvCxnSpPr>
        <p:spPr>
          <a:xfrm>
            <a:off x="5940821" y="5339589"/>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053189" y="4871854"/>
            <a:ext cx="436338" cy="369332"/>
          </a:xfrm>
          <a:prstGeom prst="rect">
            <a:avLst/>
          </a:prstGeom>
        </p:spPr>
        <p:txBody>
          <a:bodyPr wrap="none">
            <a:spAutoFit/>
          </a:bodyPr>
          <a:lstStyle/>
          <a:p>
            <a:pPr algn="ctr"/>
            <a:r>
              <a:rPr lang="en-US" i="1" dirty="0" smtClean="0">
                <a:solidFill>
                  <a:srgbClr val="000000"/>
                </a:solidFill>
                <a:latin typeface="Arial" charset="0"/>
                <a:cs typeface="Arial" charset="0"/>
              </a:rPr>
              <a:t>C</a:t>
            </a:r>
            <a:r>
              <a:rPr lang="en-US" i="1" baseline="-25000" dirty="0">
                <a:solidFill>
                  <a:srgbClr val="000000"/>
                </a:solidFill>
                <a:latin typeface="Arial" charset="0"/>
                <a:cs typeface="Arial" charset="0"/>
              </a:rPr>
              <a:t>2</a:t>
            </a:r>
            <a:endParaRPr lang="en-US" dirty="0">
              <a:solidFill>
                <a:srgbClr val="000000"/>
              </a:solidFill>
              <a:latin typeface="Arial" charset="0"/>
              <a:cs typeface="Arial" charset="0"/>
            </a:endParaRPr>
          </a:p>
        </p:txBody>
      </p:sp>
      <p:cxnSp>
        <p:nvCxnSpPr>
          <p:cNvPr id="39" name="Straight Arrow Connector 38"/>
          <p:cNvCxnSpPr/>
          <p:nvPr/>
        </p:nvCxnSpPr>
        <p:spPr>
          <a:xfrm>
            <a:off x="5972725" y="5874835"/>
            <a:ext cx="753886" cy="2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6114749" y="5407100"/>
            <a:ext cx="377027" cy="369332"/>
          </a:xfrm>
          <a:prstGeom prst="rect">
            <a:avLst/>
          </a:prstGeom>
        </p:spPr>
        <p:txBody>
          <a:bodyPr wrap="none">
            <a:spAutoFit/>
          </a:bodyPr>
          <a:lstStyle/>
          <a:p>
            <a:pPr algn="ctr"/>
            <a:r>
              <a:rPr lang="en-US" dirty="0" smtClean="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79" name="TextBox 78"/>
          <p:cNvSpPr txBox="1"/>
          <p:nvPr/>
        </p:nvSpPr>
        <p:spPr>
          <a:xfrm>
            <a:off x="200043" y="144205"/>
            <a:ext cx="3461204" cy="523220"/>
          </a:xfrm>
          <a:prstGeom prst="rect">
            <a:avLst/>
          </a:prstGeom>
          <a:noFill/>
        </p:spPr>
        <p:txBody>
          <a:bodyPr wrap="none" rtlCol="0">
            <a:spAutoFit/>
          </a:bodyPr>
          <a:lstStyle/>
          <a:p>
            <a:r>
              <a:rPr lang="en-US" sz="2800" b="1" dirty="0">
                <a:latin typeface="Arial" charset="0"/>
                <a:ea typeface="Arial" charset="0"/>
                <a:cs typeface="Arial" charset="0"/>
              </a:rPr>
              <a:t>Security </a:t>
            </a:r>
            <a:r>
              <a:rPr lang="en-US" sz="2800" b="1" dirty="0" smtClean="0">
                <a:latin typeface="Arial" charset="0"/>
                <a:ea typeface="Arial" charset="0"/>
                <a:cs typeface="Arial" charset="0"/>
              </a:rPr>
              <a:t>properties</a:t>
            </a:r>
            <a:endParaRPr lang="en-US" sz="2800" b="1" dirty="0">
              <a:latin typeface="Arial" charset="0"/>
              <a:ea typeface="Arial" charset="0"/>
              <a:cs typeface="Arial" charset="0"/>
            </a:endParaRPr>
          </a:p>
        </p:txBody>
      </p:sp>
      <p:sp>
        <p:nvSpPr>
          <p:cNvPr id="88" name="Alternate Process 87"/>
          <p:cNvSpPr/>
          <p:nvPr/>
        </p:nvSpPr>
        <p:spPr>
          <a:xfrm>
            <a:off x="3647290" y="53137"/>
            <a:ext cx="1443600"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[BDPS12]</a:t>
            </a:r>
            <a:endParaRPr lang="en-US" sz="2000" dirty="0">
              <a:solidFill>
                <a:schemeClr val="tx1"/>
              </a:solidFill>
              <a:latin typeface="Arial" charset="0"/>
              <a:ea typeface="Arial" charset="0"/>
              <a:cs typeface="Arial" charset="0"/>
            </a:endParaRPr>
          </a:p>
        </p:txBody>
      </p:sp>
      <p:sp>
        <p:nvSpPr>
          <p:cNvPr id="89" name="Alternate Process 88"/>
          <p:cNvSpPr/>
          <p:nvPr/>
        </p:nvSpPr>
        <p:spPr>
          <a:xfrm>
            <a:off x="5243305" y="53137"/>
            <a:ext cx="1443972"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[AD</a:t>
            </a:r>
            <a:r>
              <a:rPr lang="en-US" sz="2000" b="1" dirty="0" smtClean="0">
                <a:solidFill>
                  <a:schemeClr val="tx1"/>
                </a:solidFill>
                <a:latin typeface="Arial" charset="0"/>
                <a:ea typeface="Arial" charset="0"/>
                <a:cs typeface="Arial" charset="0"/>
              </a:rPr>
              <a:t>H</a:t>
            </a:r>
            <a:r>
              <a:rPr lang="en-US" sz="2000" dirty="0" smtClean="0">
                <a:solidFill>
                  <a:schemeClr val="tx1"/>
                </a:solidFill>
                <a:latin typeface="Arial" charset="0"/>
                <a:ea typeface="Arial" charset="0"/>
                <a:cs typeface="Arial" charset="0"/>
              </a:rPr>
              <a:t>P16]</a:t>
            </a:r>
            <a:endParaRPr lang="en-US" sz="2000" dirty="0">
              <a:solidFill>
                <a:schemeClr val="tx1"/>
              </a:solidFill>
              <a:latin typeface="Arial" charset="0"/>
              <a:ea typeface="Arial" charset="0"/>
              <a:cs typeface="Arial" charset="0"/>
            </a:endParaRPr>
          </a:p>
        </p:txBody>
      </p:sp>
      <p:cxnSp>
        <p:nvCxnSpPr>
          <p:cNvPr id="69" name="Straight Connector 68"/>
          <p:cNvCxnSpPr/>
          <p:nvPr/>
        </p:nvCxnSpPr>
        <p:spPr>
          <a:xfrm>
            <a:off x="3508026" y="1672730"/>
            <a:ext cx="8708" cy="1558834"/>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65291" y="1672730"/>
            <a:ext cx="8708" cy="1558834"/>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437981" y="1975093"/>
            <a:ext cx="2868688" cy="954107"/>
          </a:xfrm>
          <a:prstGeom prst="rect">
            <a:avLst/>
          </a:prstGeom>
          <a:noFill/>
        </p:spPr>
        <p:txBody>
          <a:bodyPr wrap="square" rtlCol="0">
            <a:spAutoFit/>
          </a:bodyPr>
          <a:lstStyle/>
          <a:p>
            <a:r>
              <a:rPr lang="en-US" sz="2800" b="1" dirty="0" smtClean="0">
                <a:latin typeface="Arial" charset="0"/>
                <a:ea typeface="Arial" charset="0"/>
                <a:cs typeface="Arial" charset="0"/>
              </a:rPr>
              <a:t>Confidentiality /</a:t>
            </a:r>
          </a:p>
          <a:p>
            <a:r>
              <a:rPr lang="en-US" sz="2800" b="1" dirty="0" smtClean="0">
                <a:latin typeface="Arial" charset="0"/>
                <a:ea typeface="Arial" charset="0"/>
                <a:cs typeface="Arial" charset="0"/>
              </a:rPr>
              <a:t>Integrity</a:t>
            </a:r>
            <a:endParaRPr lang="en-US" sz="2800" b="1" dirty="0">
              <a:latin typeface="Arial" charset="0"/>
              <a:ea typeface="Arial" charset="0"/>
              <a:cs typeface="Arial" charset="0"/>
            </a:endParaRPr>
          </a:p>
        </p:txBody>
      </p:sp>
      <p:sp>
        <p:nvSpPr>
          <p:cNvPr id="76" name="TextBox 75"/>
          <p:cNvSpPr txBox="1"/>
          <p:nvPr/>
        </p:nvSpPr>
        <p:spPr>
          <a:xfrm>
            <a:off x="3888091" y="1975092"/>
            <a:ext cx="1867135" cy="954107"/>
          </a:xfrm>
          <a:prstGeom prst="rect">
            <a:avLst/>
          </a:prstGeom>
          <a:noFill/>
        </p:spPr>
        <p:txBody>
          <a:bodyPr wrap="square" rtlCol="0">
            <a:spAutoFit/>
          </a:bodyPr>
          <a:lstStyle/>
          <a:p>
            <a:r>
              <a:rPr lang="en-US" sz="2800" b="1" dirty="0" smtClean="0">
                <a:latin typeface="Arial" charset="0"/>
                <a:ea typeface="Arial" charset="0"/>
                <a:cs typeface="Arial" charset="0"/>
              </a:rPr>
              <a:t>Boundary</a:t>
            </a:r>
          </a:p>
          <a:p>
            <a:r>
              <a:rPr lang="en-US" sz="2800" b="1" dirty="0" smtClean="0">
                <a:latin typeface="Arial" charset="0"/>
                <a:ea typeface="Arial" charset="0"/>
                <a:cs typeface="Arial" charset="0"/>
              </a:rPr>
              <a:t>Hiding</a:t>
            </a:r>
            <a:endParaRPr lang="en-US" sz="2800" b="1" dirty="0">
              <a:latin typeface="Arial" charset="0"/>
              <a:ea typeface="Arial" charset="0"/>
              <a:cs typeface="Arial" charset="0"/>
            </a:endParaRPr>
          </a:p>
        </p:txBody>
      </p:sp>
      <p:sp>
        <p:nvSpPr>
          <p:cNvPr id="77" name="TextBox 76"/>
          <p:cNvSpPr txBox="1"/>
          <p:nvPr/>
        </p:nvSpPr>
        <p:spPr>
          <a:xfrm>
            <a:off x="6349668" y="1975092"/>
            <a:ext cx="1867135" cy="523220"/>
          </a:xfrm>
          <a:prstGeom prst="rect">
            <a:avLst/>
          </a:prstGeom>
          <a:noFill/>
        </p:spPr>
        <p:txBody>
          <a:bodyPr wrap="square" rtlCol="0">
            <a:spAutoFit/>
          </a:bodyPr>
          <a:lstStyle/>
          <a:p>
            <a:r>
              <a:rPr lang="en-US" sz="2800" b="1" dirty="0" err="1" smtClean="0">
                <a:latin typeface="Arial" charset="0"/>
                <a:ea typeface="Arial" charset="0"/>
                <a:cs typeface="Arial" charset="0"/>
              </a:rPr>
              <a:t>DoS</a:t>
            </a:r>
            <a:endParaRPr lang="en-US" sz="2800" b="1" dirty="0">
              <a:latin typeface="Arial" charset="0"/>
              <a:ea typeface="Arial" charset="0"/>
              <a:cs typeface="Arial" charset="0"/>
            </a:endParaRPr>
          </a:p>
        </p:txBody>
      </p:sp>
      <p:sp>
        <p:nvSpPr>
          <p:cNvPr id="91" name="TextBox 90"/>
          <p:cNvSpPr txBox="1"/>
          <p:nvPr/>
        </p:nvSpPr>
        <p:spPr>
          <a:xfrm>
            <a:off x="3888090" y="1022187"/>
            <a:ext cx="1867135" cy="954107"/>
          </a:xfrm>
          <a:prstGeom prst="rect">
            <a:avLst/>
          </a:prstGeom>
          <a:noFill/>
        </p:spPr>
        <p:txBody>
          <a:bodyPr wrap="square" rtlCol="0">
            <a:spAutoFit/>
          </a:bodyPr>
          <a:lstStyle/>
          <a:p>
            <a:r>
              <a:rPr lang="en-US" sz="2800" b="1" dirty="0" smtClean="0">
                <a:latin typeface="Arial" charset="0"/>
                <a:ea typeface="Arial" charset="0"/>
                <a:cs typeface="Arial" charset="0"/>
              </a:rPr>
              <a:t>Traffic</a:t>
            </a:r>
          </a:p>
          <a:p>
            <a:r>
              <a:rPr lang="en-US" sz="2800" b="1" u="sng" dirty="0" smtClean="0">
                <a:latin typeface="Arial" charset="0"/>
                <a:ea typeface="Arial" charset="0"/>
                <a:cs typeface="Arial" charset="0"/>
              </a:rPr>
              <a:t>Analysis</a:t>
            </a:r>
            <a:endParaRPr lang="en-US" sz="2800" b="1" u="sng" dirty="0">
              <a:latin typeface="Arial" charset="0"/>
              <a:ea typeface="Arial" charset="0"/>
              <a:cs typeface="Arial" charset="0"/>
            </a:endParaRPr>
          </a:p>
        </p:txBody>
      </p:sp>
      <p:sp>
        <p:nvSpPr>
          <p:cNvPr id="43" name="Text Box 35"/>
          <p:cNvSpPr txBox="1">
            <a:spLocks noChangeArrowheads="1"/>
          </p:cNvSpPr>
          <p:nvPr/>
        </p:nvSpPr>
        <p:spPr bwMode="auto">
          <a:xfrm>
            <a:off x="7524712" y="2058908"/>
            <a:ext cx="540344"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err="1" smtClean="0">
                <a:latin typeface="Arial" charset="0"/>
                <a:ea typeface="Arial" charset="0"/>
                <a:cs typeface="Arial" charset="0"/>
              </a:rPr>
              <a:t>ƛ</a:t>
            </a:r>
            <a:endParaRPr lang="en-US" sz="2000" b="0" dirty="0">
              <a:latin typeface="Arial" charset="0"/>
              <a:ea typeface="Arial" charset="0"/>
              <a:cs typeface="Arial" charset="0"/>
            </a:endParaRPr>
          </a:p>
        </p:txBody>
      </p:sp>
      <p:sp>
        <p:nvSpPr>
          <p:cNvPr id="45" name="Text Box 35"/>
          <p:cNvSpPr txBox="1">
            <a:spLocks noChangeArrowheads="1"/>
          </p:cNvSpPr>
          <p:nvPr/>
        </p:nvSpPr>
        <p:spPr bwMode="auto">
          <a:xfrm>
            <a:off x="260210" y="5041131"/>
            <a:ext cx="3224230"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r>
              <a:rPr lang="en-US" sz="2000" b="0" dirty="0">
                <a:latin typeface="Arial" charset="0"/>
                <a:ea typeface="Arial" charset="0"/>
                <a:cs typeface="Arial" charset="0"/>
              </a:rPr>
              <a:t>LENGTH(C</a:t>
            </a:r>
            <a:r>
              <a:rPr lang="en-US" sz="2000" b="0" baseline="-25000" dirty="0">
                <a:latin typeface="Arial" charset="0"/>
                <a:ea typeface="Arial" charset="0"/>
                <a:cs typeface="Arial" charset="0"/>
              </a:rPr>
              <a:t>1</a:t>
            </a:r>
            <a:r>
              <a:rPr lang="en-US" sz="2000" b="0" dirty="0">
                <a:latin typeface="Arial" charset="0"/>
                <a:ea typeface="Arial" charset="0"/>
                <a:cs typeface="Arial" charset="0"/>
              </a:rPr>
              <a:t> || C</a:t>
            </a:r>
            <a:r>
              <a:rPr lang="en-US" sz="2000" b="0" baseline="-25000" dirty="0">
                <a:latin typeface="Arial" charset="0"/>
                <a:ea typeface="Arial" charset="0"/>
                <a:cs typeface="Arial" charset="0"/>
              </a:rPr>
              <a:t>2</a:t>
            </a:r>
            <a:r>
              <a:rPr lang="en-US" sz="2000" b="0" dirty="0">
                <a:latin typeface="Arial" charset="0"/>
                <a:ea typeface="Arial" charset="0"/>
                <a:cs typeface="Arial" charset="0"/>
              </a:rPr>
              <a:t> || ∙∙∙ ) &gt;</a:t>
            </a:r>
            <a:r>
              <a:rPr lang="en-US" sz="2000" b="0" dirty="0" smtClean="0">
                <a:latin typeface="Arial" charset="0"/>
                <a:ea typeface="Arial" charset="0"/>
                <a:cs typeface="Arial" charset="0"/>
              </a:rPr>
              <a:t> </a:t>
            </a:r>
            <a:r>
              <a:rPr lang="en-US" sz="2000" b="0" dirty="0" err="1">
                <a:latin typeface="Arial" charset="0"/>
                <a:ea typeface="Arial" charset="0"/>
                <a:cs typeface="Arial" charset="0"/>
              </a:rPr>
              <a:t>ƛ</a:t>
            </a:r>
            <a:endParaRPr lang="en-US" sz="2000" b="0" dirty="0">
              <a:latin typeface="Arial" charset="0"/>
              <a:ea typeface="Arial" charset="0"/>
              <a:cs typeface="Arial" charset="0"/>
            </a:endParaRPr>
          </a:p>
        </p:txBody>
      </p:sp>
      <p:sp>
        <p:nvSpPr>
          <p:cNvPr id="12" name="Rectangular Callout 11"/>
          <p:cNvSpPr/>
          <p:nvPr/>
        </p:nvSpPr>
        <p:spPr>
          <a:xfrm>
            <a:off x="7002074" y="3934175"/>
            <a:ext cx="1214729" cy="399600"/>
          </a:xfrm>
          <a:prstGeom prst="wedgeRectCallout">
            <a:avLst>
              <a:gd name="adj1" fmla="val -41245"/>
              <a:gd name="adj2" fmla="val 263636"/>
            </a:avLst>
          </a:prstGeom>
          <a:solidFill>
            <a:srgbClr val="FBC18F"/>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n-US" sz="2000" smtClean="0">
                <a:solidFill>
                  <a:schemeClr val="tx1"/>
                </a:solidFill>
                <a:latin typeface="Arial" charset="0"/>
                <a:ea typeface="Arial" charset="0"/>
                <a:cs typeface="Arial" charset="0"/>
              </a:rPr>
              <a:t>I’m back</a:t>
            </a:r>
            <a:endParaRPr lang="en-US" sz="2000" dirty="0">
              <a:solidFill>
                <a:schemeClr val="tx1"/>
              </a:solidFill>
              <a:latin typeface="Arial" charset="0"/>
              <a:ea typeface="Arial" charset="0"/>
              <a:cs typeface="Arial" charset="0"/>
            </a:endParaRPr>
          </a:p>
        </p:txBody>
      </p:sp>
      <p:sp>
        <p:nvSpPr>
          <p:cNvPr id="24" name="TextBox 23"/>
          <p:cNvSpPr txBox="1"/>
          <p:nvPr/>
        </p:nvSpPr>
        <p:spPr>
          <a:xfrm>
            <a:off x="6184064" y="1002379"/>
            <a:ext cx="3452086" cy="954107"/>
          </a:xfrm>
          <a:prstGeom prst="rect">
            <a:avLst/>
          </a:prstGeom>
          <a:noFill/>
        </p:spPr>
        <p:txBody>
          <a:bodyPr wrap="square" rtlCol="0">
            <a:spAutoFit/>
          </a:bodyPr>
          <a:lstStyle/>
          <a:p>
            <a:r>
              <a:rPr lang="en-US" sz="2800" b="1" dirty="0" smtClean="0">
                <a:latin typeface="Arial" charset="0"/>
                <a:ea typeface="Arial" charset="0"/>
                <a:cs typeface="Arial" charset="0"/>
              </a:rPr>
              <a:t>Denial-of-</a:t>
            </a:r>
          </a:p>
          <a:p>
            <a:r>
              <a:rPr lang="en-US" sz="2800" b="1" u="sng" dirty="0" smtClean="0">
                <a:latin typeface="Arial" charset="0"/>
                <a:ea typeface="Arial" charset="0"/>
                <a:cs typeface="Arial" charset="0"/>
              </a:rPr>
              <a:t>Service</a:t>
            </a:r>
            <a:endParaRPr lang="en-US" sz="2800" b="1" u="sng" dirty="0">
              <a:latin typeface="Arial" charset="0"/>
              <a:ea typeface="Arial" charset="0"/>
              <a:cs typeface="Arial" charset="0"/>
            </a:endParaRPr>
          </a:p>
        </p:txBody>
      </p:sp>
    </p:spTree>
    <p:extLst>
      <p:ext uri="{BB962C8B-B14F-4D97-AF65-F5344CB8AC3E}">
        <p14:creationId xmlns:p14="http://schemas.microsoft.com/office/powerpoint/2010/main" val="6817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5"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5"/>
          <p:cNvSpPr txBox="1">
            <a:spLocks noChangeArrowheads="1"/>
          </p:cNvSpPr>
          <p:nvPr/>
        </p:nvSpPr>
        <p:spPr bwMode="auto">
          <a:xfrm>
            <a:off x="1021537" y="2234792"/>
            <a:ext cx="2288324"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Encrypt-then-MAC</a:t>
            </a:r>
            <a:endParaRPr lang="en-US" sz="2000" b="0" dirty="0">
              <a:latin typeface="Arial" charset="0"/>
              <a:ea typeface="Arial" charset="0"/>
              <a:cs typeface="Arial" charset="0"/>
              <a:sym typeface="Symbol" charset="0"/>
            </a:endParaRPr>
          </a:p>
        </p:txBody>
      </p:sp>
      <p:sp>
        <p:nvSpPr>
          <p:cNvPr id="8" name="Text Box 35"/>
          <p:cNvSpPr txBox="1">
            <a:spLocks noChangeArrowheads="1"/>
          </p:cNvSpPr>
          <p:nvPr/>
        </p:nvSpPr>
        <p:spPr bwMode="auto">
          <a:xfrm>
            <a:off x="1021537" y="2836382"/>
            <a:ext cx="1380255"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AES-GCM</a:t>
            </a:r>
            <a:endParaRPr lang="en-US" sz="2000" b="0" dirty="0">
              <a:latin typeface="Arial" charset="0"/>
              <a:ea typeface="Arial" charset="0"/>
              <a:cs typeface="Arial" charset="0"/>
              <a:sym typeface="Symbol" charset="0"/>
            </a:endParaRPr>
          </a:p>
        </p:txBody>
      </p:sp>
      <p:sp>
        <p:nvSpPr>
          <p:cNvPr id="9" name="Text Box 35"/>
          <p:cNvSpPr txBox="1">
            <a:spLocks noChangeArrowheads="1"/>
          </p:cNvSpPr>
          <p:nvPr/>
        </p:nvSpPr>
        <p:spPr bwMode="auto">
          <a:xfrm>
            <a:off x="1021537" y="3437972"/>
            <a:ext cx="2625602"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smtClean="0">
                <a:latin typeface="Arial" charset="0"/>
                <a:ea typeface="Arial" charset="0"/>
                <a:cs typeface="Arial" charset="0"/>
                <a:sym typeface="Symbol" charset="0"/>
              </a:rPr>
              <a:t>ChaCha20-Poly1305</a:t>
            </a:r>
            <a:endParaRPr lang="en-US" sz="2000" b="0" dirty="0">
              <a:latin typeface="Arial" charset="0"/>
              <a:ea typeface="Arial" charset="0"/>
              <a:cs typeface="Arial" charset="0"/>
              <a:sym typeface="Symbol" charset="0"/>
            </a:endParaRPr>
          </a:p>
        </p:txBody>
      </p:sp>
      <p:sp>
        <p:nvSpPr>
          <p:cNvPr id="11" name="TextBox 10"/>
          <p:cNvSpPr txBox="1"/>
          <p:nvPr/>
        </p:nvSpPr>
        <p:spPr>
          <a:xfrm>
            <a:off x="1021537" y="1672687"/>
            <a:ext cx="2180405" cy="400110"/>
          </a:xfrm>
          <a:prstGeom prst="rect">
            <a:avLst/>
          </a:prstGeom>
          <a:noFill/>
        </p:spPr>
        <p:txBody>
          <a:bodyPr wrap="none" rtlCol="0">
            <a:spAutoFit/>
          </a:bodyPr>
          <a:lstStyle/>
          <a:p>
            <a:r>
              <a:rPr lang="en-US" sz="2000" b="1" u="sng" dirty="0" smtClean="0">
                <a:latin typeface="Arial" charset="0"/>
                <a:ea typeface="Arial" charset="0"/>
                <a:cs typeface="Arial" charset="0"/>
              </a:rPr>
              <a:t>SSH encryption:</a:t>
            </a:r>
            <a:endParaRPr lang="en-US" sz="2000" b="1" u="sng" dirty="0">
              <a:latin typeface="Arial" charset="0"/>
              <a:ea typeface="Arial" charset="0"/>
              <a:cs typeface="Arial" charset="0"/>
            </a:endParaRPr>
          </a:p>
        </p:txBody>
      </p:sp>
      <p:sp>
        <p:nvSpPr>
          <p:cNvPr id="12" name="Text Box 35"/>
          <p:cNvSpPr txBox="1">
            <a:spLocks noChangeArrowheads="1"/>
          </p:cNvSpPr>
          <p:nvPr/>
        </p:nvSpPr>
        <p:spPr bwMode="auto">
          <a:xfrm>
            <a:off x="1021537" y="4043213"/>
            <a:ext cx="2288324"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Encrypt-and-MAC</a:t>
            </a:r>
            <a:endParaRPr lang="en-US" sz="2000" b="0" dirty="0">
              <a:latin typeface="Arial" charset="0"/>
              <a:ea typeface="Arial" charset="0"/>
              <a:cs typeface="Arial" charset="0"/>
              <a:sym typeface="Symbol" charset="0"/>
            </a:endParaRPr>
          </a:p>
        </p:txBody>
      </p:sp>
      <p:sp>
        <p:nvSpPr>
          <p:cNvPr id="14" name="TextBox 13"/>
          <p:cNvSpPr txBox="1"/>
          <p:nvPr/>
        </p:nvSpPr>
        <p:spPr>
          <a:xfrm>
            <a:off x="4365844" y="1411844"/>
            <a:ext cx="2252540" cy="400110"/>
          </a:xfrm>
          <a:prstGeom prst="rect">
            <a:avLst/>
          </a:prstGeom>
          <a:noFill/>
        </p:spPr>
        <p:txBody>
          <a:bodyPr wrap="none" rtlCol="0">
            <a:spAutoFit/>
          </a:bodyPr>
          <a:lstStyle/>
          <a:p>
            <a:r>
              <a:rPr lang="en-US" sz="2000" b="1" u="sng" dirty="0" smtClean="0">
                <a:latin typeface="Arial" charset="0"/>
                <a:ea typeface="Arial" charset="0"/>
                <a:cs typeface="Arial" charset="0"/>
              </a:rPr>
              <a:t>Boundary Hiding</a:t>
            </a:r>
            <a:endParaRPr lang="en-US" sz="2000" b="1" u="sng" dirty="0">
              <a:latin typeface="Arial" charset="0"/>
              <a:ea typeface="Arial" charset="0"/>
              <a:cs typeface="Arial" charset="0"/>
            </a:endParaRPr>
          </a:p>
        </p:txBody>
      </p:sp>
      <p:sp>
        <p:nvSpPr>
          <p:cNvPr id="15" name="TextBox 14"/>
          <p:cNvSpPr txBox="1"/>
          <p:nvPr/>
        </p:nvSpPr>
        <p:spPr>
          <a:xfrm>
            <a:off x="7353578" y="1670873"/>
            <a:ext cx="699230" cy="400110"/>
          </a:xfrm>
          <a:prstGeom prst="rect">
            <a:avLst/>
          </a:prstGeom>
          <a:noFill/>
        </p:spPr>
        <p:txBody>
          <a:bodyPr wrap="none" rtlCol="0">
            <a:spAutoFit/>
          </a:bodyPr>
          <a:lstStyle/>
          <a:p>
            <a:r>
              <a:rPr lang="en-US" sz="2000" b="1" u="sng" dirty="0" err="1" smtClean="0">
                <a:latin typeface="Arial" charset="0"/>
                <a:ea typeface="Arial" charset="0"/>
                <a:cs typeface="Arial" charset="0"/>
              </a:rPr>
              <a:t>DoS</a:t>
            </a:r>
            <a:endParaRPr lang="en-US" sz="2000" b="1" u="sng" dirty="0">
              <a:latin typeface="Arial" charset="0"/>
              <a:ea typeface="Arial" charset="0"/>
              <a:cs typeface="Arial" charset="0"/>
            </a:endParaRPr>
          </a:p>
        </p:txBody>
      </p:sp>
      <p:cxnSp>
        <p:nvCxnSpPr>
          <p:cNvPr id="16" name="Straight Connector 15"/>
          <p:cNvCxnSpPr/>
          <p:nvPr/>
        </p:nvCxnSpPr>
        <p:spPr>
          <a:xfrm>
            <a:off x="4012374" y="1677658"/>
            <a:ext cx="0" cy="2938289"/>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11109" y="1693768"/>
            <a:ext cx="2464264" cy="400110"/>
          </a:xfrm>
          <a:prstGeom prst="rect">
            <a:avLst/>
          </a:prstGeom>
          <a:noFill/>
        </p:spPr>
        <p:txBody>
          <a:bodyPr wrap="none" rtlCol="0">
            <a:spAutoFit/>
          </a:bodyPr>
          <a:lstStyle/>
          <a:p>
            <a:r>
              <a:rPr lang="en-US" sz="2000" b="1" smtClean="0">
                <a:latin typeface="Arial" charset="0"/>
                <a:ea typeface="Arial" charset="0"/>
                <a:cs typeface="Arial" charset="0"/>
              </a:rPr>
              <a:t>Passive        Active</a:t>
            </a:r>
            <a:endParaRPr lang="en-US" sz="2000" b="1" dirty="0">
              <a:latin typeface="Arial" charset="0"/>
              <a:ea typeface="Arial" charset="0"/>
              <a:cs typeface="Arial" charset="0"/>
            </a:endParaRPr>
          </a:p>
        </p:txBody>
      </p:sp>
      <p:cxnSp>
        <p:nvCxnSpPr>
          <p:cNvPr id="19" name="Straight Connector 18"/>
          <p:cNvCxnSpPr/>
          <p:nvPr/>
        </p:nvCxnSpPr>
        <p:spPr>
          <a:xfrm>
            <a:off x="6874108" y="1677658"/>
            <a:ext cx="0" cy="2938289"/>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423232" y="2299226"/>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1" name="TextBox 20"/>
          <p:cNvSpPr txBox="1"/>
          <p:nvPr/>
        </p:nvSpPr>
        <p:spPr>
          <a:xfrm>
            <a:off x="7418501" y="2900816"/>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2" name="TextBox 21"/>
          <p:cNvSpPr txBox="1"/>
          <p:nvPr/>
        </p:nvSpPr>
        <p:spPr>
          <a:xfrm>
            <a:off x="7418500" y="3508554"/>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3" name="TextBox 22"/>
          <p:cNvSpPr txBox="1"/>
          <p:nvPr/>
        </p:nvSpPr>
        <p:spPr>
          <a:xfrm>
            <a:off x="7418500" y="4107647"/>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5" name="TextBox 24"/>
          <p:cNvSpPr txBox="1"/>
          <p:nvPr/>
        </p:nvSpPr>
        <p:spPr>
          <a:xfrm>
            <a:off x="5823032" y="2234792"/>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6" name="TextBox 25"/>
          <p:cNvSpPr txBox="1"/>
          <p:nvPr/>
        </p:nvSpPr>
        <p:spPr>
          <a:xfrm>
            <a:off x="5818301" y="2836382"/>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7" name="TextBox 26"/>
          <p:cNvSpPr txBox="1"/>
          <p:nvPr/>
        </p:nvSpPr>
        <p:spPr>
          <a:xfrm>
            <a:off x="5818300" y="3444120"/>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8" name="TextBox 27"/>
          <p:cNvSpPr txBox="1"/>
          <p:nvPr/>
        </p:nvSpPr>
        <p:spPr>
          <a:xfrm>
            <a:off x="5818300" y="4043213"/>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29" name="TextBox 28"/>
          <p:cNvSpPr txBox="1"/>
          <p:nvPr/>
        </p:nvSpPr>
        <p:spPr>
          <a:xfrm>
            <a:off x="4565373" y="2234792"/>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30" name="TextBox 29"/>
          <p:cNvSpPr txBox="1"/>
          <p:nvPr/>
        </p:nvSpPr>
        <p:spPr>
          <a:xfrm>
            <a:off x="4560642" y="2836382"/>
            <a:ext cx="569387" cy="400110"/>
          </a:xfrm>
          <a:prstGeom prst="rect">
            <a:avLst/>
          </a:prstGeom>
          <a:noFill/>
        </p:spPr>
        <p:txBody>
          <a:bodyPr wrap="none" rtlCol="0">
            <a:spAutoFit/>
          </a:bodyPr>
          <a:lstStyle/>
          <a:p>
            <a:r>
              <a:rPr lang="en-US" sz="2000" b="1" dirty="0" smtClean="0">
                <a:solidFill>
                  <a:srgbClr val="FF0000"/>
                </a:solidFill>
                <a:latin typeface="Arial" charset="0"/>
                <a:ea typeface="Arial" charset="0"/>
                <a:cs typeface="Arial" charset="0"/>
              </a:rPr>
              <a:t>NO</a:t>
            </a:r>
            <a:endParaRPr lang="en-US" sz="2000" b="1" dirty="0">
              <a:solidFill>
                <a:srgbClr val="FF0000"/>
              </a:solidFill>
              <a:latin typeface="Arial" charset="0"/>
              <a:ea typeface="Arial" charset="0"/>
              <a:cs typeface="Arial" charset="0"/>
            </a:endParaRPr>
          </a:p>
        </p:txBody>
      </p:sp>
      <p:sp>
        <p:nvSpPr>
          <p:cNvPr id="31" name="TextBox 30"/>
          <p:cNvSpPr txBox="1"/>
          <p:nvPr/>
        </p:nvSpPr>
        <p:spPr>
          <a:xfrm>
            <a:off x="4560641" y="3444120"/>
            <a:ext cx="699230" cy="400110"/>
          </a:xfrm>
          <a:prstGeom prst="rect">
            <a:avLst/>
          </a:prstGeom>
          <a:noFill/>
        </p:spPr>
        <p:txBody>
          <a:bodyPr wrap="none" rtlCol="0">
            <a:spAutoFit/>
          </a:bodyPr>
          <a:lstStyle/>
          <a:p>
            <a:r>
              <a:rPr lang="en-US" sz="2000" b="1" dirty="0" smtClean="0">
                <a:solidFill>
                  <a:srgbClr val="00B050"/>
                </a:solidFill>
                <a:latin typeface="Arial" charset="0"/>
                <a:ea typeface="Arial" charset="0"/>
                <a:cs typeface="Arial" charset="0"/>
              </a:rPr>
              <a:t>YES</a:t>
            </a:r>
            <a:endParaRPr lang="en-US" sz="2000" b="1" dirty="0">
              <a:solidFill>
                <a:srgbClr val="00B050"/>
              </a:solidFill>
              <a:latin typeface="Arial" charset="0"/>
              <a:ea typeface="Arial" charset="0"/>
              <a:cs typeface="Arial" charset="0"/>
            </a:endParaRPr>
          </a:p>
        </p:txBody>
      </p:sp>
      <p:sp>
        <p:nvSpPr>
          <p:cNvPr id="32" name="TextBox 31"/>
          <p:cNvSpPr txBox="1"/>
          <p:nvPr/>
        </p:nvSpPr>
        <p:spPr>
          <a:xfrm>
            <a:off x="4560641" y="4043213"/>
            <a:ext cx="699230" cy="400110"/>
          </a:xfrm>
          <a:prstGeom prst="rect">
            <a:avLst/>
          </a:prstGeom>
          <a:noFill/>
        </p:spPr>
        <p:txBody>
          <a:bodyPr wrap="none" rtlCol="0">
            <a:spAutoFit/>
          </a:bodyPr>
          <a:lstStyle/>
          <a:p>
            <a:r>
              <a:rPr lang="en-US" sz="2000" b="1" dirty="0" smtClean="0">
                <a:solidFill>
                  <a:srgbClr val="00B050"/>
                </a:solidFill>
                <a:latin typeface="Arial" charset="0"/>
                <a:ea typeface="Arial" charset="0"/>
                <a:cs typeface="Arial" charset="0"/>
              </a:rPr>
              <a:t>YES</a:t>
            </a:r>
            <a:endParaRPr lang="en-US" sz="2000" b="1" dirty="0">
              <a:solidFill>
                <a:srgbClr val="00B050"/>
              </a:solidFill>
              <a:latin typeface="Arial" charset="0"/>
              <a:ea typeface="Arial" charset="0"/>
              <a:cs typeface="Arial" charset="0"/>
            </a:endParaRPr>
          </a:p>
        </p:txBody>
      </p:sp>
      <p:cxnSp>
        <p:nvCxnSpPr>
          <p:cNvPr id="33" name="Straight Connector 32"/>
          <p:cNvCxnSpPr/>
          <p:nvPr/>
        </p:nvCxnSpPr>
        <p:spPr>
          <a:xfrm>
            <a:off x="761999" y="2726918"/>
            <a:ext cx="76200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61999" y="2137231"/>
            <a:ext cx="76200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1999" y="3344214"/>
            <a:ext cx="76200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61999" y="3946447"/>
            <a:ext cx="76200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852120" y="827777"/>
            <a:ext cx="349822" cy="2680777"/>
          </a:xfrm>
          <a:prstGeom prst="straightConnector1">
            <a:avLst/>
          </a:prstGeom>
          <a:ln w="101600">
            <a:tailEnd type="triangle"/>
          </a:ln>
        </p:spPr>
        <p:style>
          <a:lnRef idx="2">
            <a:schemeClr val="accent1"/>
          </a:lnRef>
          <a:fillRef idx="0">
            <a:schemeClr val="accent1"/>
          </a:fillRef>
          <a:effectRef idx="1">
            <a:schemeClr val="accent1"/>
          </a:effectRef>
          <a:fontRef idx="minor">
            <a:schemeClr val="tx1"/>
          </a:fontRef>
        </p:style>
      </p:cxnSp>
      <p:sp>
        <p:nvSpPr>
          <p:cNvPr id="42" name="Text Box 35"/>
          <p:cNvSpPr txBox="1">
            <a:spLocks noChangeArrowheads="1"/>
          </p:cNvSpPr>
          <p:nvPr/>
        </p:nvSpPr>
        <p:spPr bwMode="auto">
          <a:xfrm>
            <a:off x="3408689" y="471034"/>
            <a:ext cx="3164315"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Can’t </a:t>
            </a:r>
            <a:r>
              <a:rPr lang="en-US" sz="2000" b="0" dirty="0" err="1" smtClean="0">
                <a:latin typeface="Arial" charset="0"/>
                <a:ea typeface="Arial" charset="0"/>
                <a:cs typeface="Arial" charset="0"/>
                <a:sym typeface="Symbol" charset="0"/>
              </a:rPr>
              <a:t>utilise</a:t>
            </a:r>
            <a:r>
              <a:rPr lang="en-US" sz="2000" b="0" dirty="0" smtClean="0">
                <a:latin typeface="Arial" charset="0"/>
                <a:ea typeface="Arial" charset="0"/>
                <a:cs typeface="Arial" charset="0"/>
                <a:sym typeface="Symbol" charset="0"/>
              </a:rPr>
              <a:t> AES </a:t>
            </a:r>
            <a:r>
              <a:rPr lang="en-US" sz="2000" b="0" dirty="0" err="1" smtClean="0">
                <a:latin typeface="Arial" charset="0"/>
                <a:ea typeface="Arial" charset="0"/>
                <a:cs typeface="Arial" charset="0"/>
                <a:sym typeface="Symbol" charset="0"/>
              </a:rPr>
              <a:t>intrinsics</a:t>
            </a:r>
            <a:endParaRPr lang="en-US" sz="2000" b="0" dirty="0" smtClean="0">
              <a:latin typeface="Arial" charset="0"/>
              <a:ea typeface="Arial" charset="0"/>
              <a:cs typeface="Arial" charset="0"/>
              <a:sym typeface="Symbol" charset="0"/>
            </a:endParaRPr>
          </a:p>
        </p:txBody>
      </p:sp>
      <p:cxnSp>
        <p:nvCxnSpPr>
          <p:cNvPr id="44" name="Straight Arrow Connector 43"/>
          <p:cNvCxnSpPr/>
          <p:nvPr/>
        </p:nvCxnSpPr>
        <p:spPr>
          <a:xfrm>
            <a:off x="1246369" y="1101507"/>
            <a:ext cx="819573" cy="3081026"/>
          </a:xfrm>
          <a:prstGeom prst="straightConnector1">
            <a:avLst/>
          </a:prstGeom>
          <a:ln w="101600">
            <a:tailEnd type="triangle"/>
          </a:ln>
        </p:spPr>
        <p:style>
          <a:lnRef idx="2">
            <a:schemeClr val="accent1"/>
          </a:lnRef>
          <a:fillRef idx="0">
            <a:schemeClr val="accent1"/>
          </a:fillRef>
          <a:effectRef idx="1">
            <a:schemeClr val="accent1"/>
          </a:effectRef>
          <a:fontRef idx="minor">
            <a:schemeClr val="tx1"/>
          </a:fontRef>
        </p:style>
      </p:cxnSp>
      <p:sp>
        <p:nvSpPr>
          <p:cNvPr id="46" name="Text Box 35"/>
          <p:cNvSpPr txBox="1">
            <a:spLocks noChangeArrowheads="1"/>
          </p:cNvSpPr>
          <p:nvPr/>
        </p:nvSpPr>
        <p:spPr bwMode="auto">
          <a:xfrm>
            <a:off x="272031" y="477122"/>
            <a:ext cx="2699769" cy="400110"/>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Not generically secure</a:t>
            </a:r>
            <a:endParaRPr lang="en-US" sz="2000" b="0" dirty="0">
              <a:latin typeface="Arial" charset="0"/>
              <a:ea typeface="Arial" charset="0"/>
              <a:cs typeface="Arial" charset="0"/>
              <a:sym typeface="Symbol" charset="0"/>
            </a:endParaRPr>
          </a:p>
        </p:txBody>
      </p:sp>
      <p:sp>
        <p:nvSpPr>
          <p:cNvPr id="53" name="Alternate Process 52"/>
          <p:cNvSpPr/>
          <p:nvPr/>
        </p:nvSpPr>
        <p:spPr>
          <a:xfrm>
            <a:off x="1662944" y="5630770"/>
            <a:ext cx="2997956" cy="1092993"/>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dirty="0">
                <a:solidFill>
                  <a:schemeClr val="tx1"/>
                </a:solidFill>
                <a:latin typeface="Arial" charset="0"/>
                <a:ea typeface="Arial" charset="0"/>
                <a:cs typeface="Arial" charset="0"/>
                <a:sym typeface="Symbol" charset="0"/>
              </a:rPr>
              <a:t>Can these security properties </a:t>
            </a:r>
            <a:r>
              <a:rPr lang="en-US" sz="2000" dirty="0" smtClean="0">
                <a:solidFill>
                  <a:schemeClr val="tx1"/>
                </a:solidFill>
                <a:latin typeface="Arial" charset="0"/>
                <a:ea typeface="Arial" charset="0"/>
                <a:cs typeface="Arial" charset="0"/>
                <a:sym typeface="Symbol" charset="0"/>
              </a:rPr>
              <a:t>be </a:t>
            </a:r>
            <a:r>
              <a:rPr lang="en-US" sz="2000" dirty="0" err="1" smtClean="0">
                <a:solidFill>
                  <a:schemeClr val="tx1"/>
                </a:solidFill>
                <a:latin typeface="Arial" charset="0"/>
                <a:ea typeface="Arial" charset="0"/>
                <a:cs typeface="Arial" charset="0"/>
                <a:sym typeface="Symbol" charset="0"/>
              </a:rPr>
              <a:t>realised</a:t>
            </a:r>
            <a:r>
              <a:rPr lang="en-US" sz="2000" dirty="0">
                <a:solidFill>
                  <a:schemeClr val="tx1"/>
                </a:solidFill>
                <a:latin typeface="Arial" charset="0"/>
                <a:ea typeface="Arial" charset="0"/>
                <a:cs typeface="Arial" charset="0"/>
                <a:sym typeface="Symbol" charset="0"/>
              </a:rPr>
              <a:t> </a:t>
            </a:r>
            <a:r>
              <a:rPr lang="en-US" sz="2000" dirty="0" smtClean="0">
                <a:solidFill>
                  <a:schemeClr val="tx1"/>
                </a:solidFill>
                <a:latin typeface="Arial" charset="0"/>
                <a:ea typeface="Arial" charset="0"/>
                <a:cs typeface="Arial" charset="0"/>
                <a:sym typeface="Symbol" charset="0"/>
              </a:rPr>
              <a:t>simultaneously in SSH? </a:t>
            </a:r>
            <a:endParaRPr lang="en-US" sz="2000" dirty="0">
              <a:solidFill>
                <a:schemeClr val="tx1"/>
              </a:solidFill>
              <a:latin typeface="Arial" charset="0"/>
              <a:ea typeface="Arial" charset="0"/>
              <a:cs typeface="Arial" charset="0"/>
              <a:sym typeface="Symbol" charset="0"/>
            </a:endParaRPr>
          </a:p>
        </p:txBody>
      </p:sp>
      <p:sp>
        <p:nvSpPr>
          <p:cNvPr id="54" name="Alternate Process 53"/>
          <p:cNvSpPr/>
          <p:nvPr/>
        </p:nvSpPr>
        <p:spPr>
          <a:xfrm>
            <a:off x="5088941" y="5630770"/>
            <a:ext cx="2392114" cy="1092993"/>
          </a:xfrm>
          <a:prstGeom prst="flowChartAlternateProcess">
            <a:avLst/>
          </a:prstGeom>
          <a:solidFill>
            <a:srgbClr val="FBC18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dirty="0" smtClean="0">
                <a:solidFill>
                  <a:schemeClr val="tx1"/>
                </a:solidFill>
                <a:latin typeface="Arial" charset="0"/>
                <a:ea typeface="Arial" charset="0"/>
                <a:cs typeface="Arial" charset="0"/>
                <a:sym typeface="Symbol" charset="0"/>
              </a:rPr>
              <a:t>At what cost?</a:t>
            </a:r>
            <a:endParaRPr lang="en-US" sz="2000" dirty="0">
              <a:solidFill>
                <a:schemeClr val="tx1"/>
              </a:solidFill>
              <a:latin typeface="Arial" charset="0"/>
              <a:ea typeface="Arial" charset="0"/>
              <a:cs typeface="Arial" charset="0"/>
              <a:sym typeface="Symbol" charset="0"/>
            </a:endParaRPr>
          </a:p>
        </p:txBody>
      </p:sp>
      <p:sp>
        <p:nvSpPr>
          <p:cNvPr id="55" name="Text Box 35"/>
          <p:cNvSpPr txBox="1">
            <a:spLocks noChangeArrowheads="1"/>
          </p:cNvSpPr>
          <p:nvPr/>
        </p:nvSpPr>
        <p:spPr bwMode="auto">
          <a:xfrm>
            <a:off x="1274682" y="4753713"/>
            <a:ext cx="6594636" cy="707886"/>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None of the current SSH encryption </a:t>
            </a:r>
            <a:r>
              <a:rPr lang="en-US" sz="2000" b="0" dirty="0" smtClean="0">
                <a:latin typeface="Arial" charset="0"/>
                <a:ea typeface="Arial" charset="0"/>
                <a:cs typeface="Arial" charset="0"/>
                <a:sym typeface="Symbol" charset="0"/>
              </a:rPr>
              <a:t>schemes adequately </a:t>
            </a:r>
            <a:r>
              <a:rPr lang="en-US" sz="2000" b="0" dirty="0" smtClean="0">
                <a:latin typeface="Arial" charset="0"/>
                <a:ea typeface="Arial" charset="0"/>
                <a:cs typeface="Arial" charset="0"/>
                <a:sym typeface="Symbol" charset="0"/>
              </a:rPr>
              <a:t>provides the desired security properties </a:t>
            </a:r>
            <a:endParaRPr lang="en-US" sz="2000" b="0" dirty="0">
              <a:latin typeface="Arial" charset="0"/>
              <a:ea typeface="Arial" charset="0"/>
              <a:cs typeface="Arial" charset="0"/>
              <a:sym typeface="Symbol" charset="0"/>
            </a:endParaRPr>
          </a:p>
        </p:txBody>
      </p:sp>
      <p:sp>
        <p:nvSpPr>
          <p:cNvPr id="58" name="Alternate Process 57"/>
          <p:cNvSpPr/>
          <p:nvPr/>
        </p:nvSpPr>
        <p:spPr>
          <a:xfrm>
            <a:off x="7481055" y="781702"/>
            <a:ext cx="1443972"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[AD</a:t>
            </a:r>
            <a:r>
              <a:rPr lang="en-US" sz="2000" b="1" dirty="0" smtClean="0">
                <a:solidFill>
                  <a:schemeClr val="tx1"/>
                </a:solidFill>
                <a:latin typeface="Arial" charset="0"/>
                <a:ea typeface="Arial" charset="0"/>
                <a:cs typeface="Arial" charset="0"/>
              </a:rPr>
              <a:t>H</a:t>
            </a:r>
            <a:r>
              <a:rPr lang="en-US" sz="2000" dirty="0" smtClean="0">
                <a:solidFill>
                  <a:schemeClr val="tx1"/>
                </a:solidFill>
                <a:latin typeface="Arial" charset="0"/>
                <a:ea typeface="Arial" charset="0"/>
                <a:cs typeface="Arial" charset="0"/>
              </a:rPr>
              <a:t>P16]</a:t>
            </a:r>
            <a:endParaRPr lang="en-US" sz="2000" dirty="0">
              <a:solidFill>
                <a:schemeClr val="tx1"/>
              </a:solidFill>
              <a:latin typeface="Arial" charset="0"/>
              <a:ea typeface="Arial" charset="0"/>
              <a:cs typeface="Arial" charset="0"/>
            </a:endParaRPr>
          </a:p>
        </p:txBody>
      </p:sp>
      <p:sp>
        <p:nvSpPr>
          <p:cNvPr id="45" name="Alternate Process 44"/>
          <p:cNvSpPr/>
          <p:nvPr/>
        </p:nvSpPr>
        <p:spPr>
          <a:xfrm>
            <a:off x="1773235" y="822211"/>
            <a:ext cx="1443972"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chemeClr val="tx1"/>
                </a:solidFill>
                <a:latin typeface="Arial" charset="0"/>
                <a:ea typeface="Arial" charset="0"/>
                <a:cs typeface="Arial" charset="0"/>
              </a:rPr>
              <a:t>[APW09]</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098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4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4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P spid="27" grpId="0"/>
      <p:bldP spid="28" grpId="0"/>
      <p:bldP spid="29" grpId="0"/>
      <p:bldP spid="30" grpId="0"/>
      <p:bldP spid="31" grpId="0"/>
      <p:bldP spid="32" grpId="0"/>
      <p:bldP spid="42" grpId="0" animBg="1"/>
      <p:bldP spid="42" grpId="1" animBg="1"/>
      <p:bldP spid="46" grpId="0" animBg="1"/>
      <p:bldP spid="46" grpId="1" animBg="1"/>
      <p:bldP spid="53" grpId="0" animBg="1"/>
      <p:bldP spid="54" grpId="0" animBg="1"/>
      <p:bldP spid="55" grpId="0" animBg="1"/>
      <p:bldP spid="45" grpId="0" animBg="1"/>
      <p:bldP spid="4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7063886"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charset="0"/>
                <a:ea typeface="Arial" charset="0"/>
                <a:cs typeface="Arial" charset="0"/>
              </a:rPr>
              <a:t>1</a:t>
            </a:r>
          </a:p>
        </p:txBody>
      </p:sp>
      <p:sp>
        <p:nvSpPr>
          <p:cNvPr id="78" name="Rectangle 77"/>
          <p:cNvSpPr/>
          <p:nvPr/>
        </p:nvSpPr>
        <p:spPr>
          <a:xfrm>
            <a:off x="2827176" y="1434308"/>
            <a:ext cx="324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2827176" y="2162973"/>
            <a:ext cx="324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282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073439"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987176" y="1981285"/>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90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1791138"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887512"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983886"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2871138"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sp>
        <p:nvSpPr>
          <p:cNvPr id="95" name="Rectangle 94"/>
          <p:cNvSpPr/>
          <p:nvPr/>
        </p:nvSpPr>
        <p:spPr>
          <a:xfrm>
            <a:off x="4967512"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cxnSp>
        <p:nvCxnSpPr>
          <p:cNvPr id="96" name="Straight Arrow Connector 95"/>
          <p:cNvCxnSpPr/>
          <p:nvPr/>
        </p:nvCxnSpPr>
        <p:spPr>
          <a:xfrm>
            <a:off x="2486209"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2181600" y="3358800"/>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99" name="Rectangle 98"/>
          <p:cNvSpPr>
            <a:spLocks/>
          </p:cNvSpPr>
          <p:nvPr/>
        </p:nvSpPr>
        <p:spPr>
          <a:xfrm>
            <a:off x="1870972"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TextBox 99"/>
          <p:cNvSpPr txBox="1">
            <a:spLocks/>
          </p:cNvSpPr>
          <p:nvPr/>
        </p:nvSpPr>
        <p:spPr>
          <a:xfrm>
            <a:off x="1825779" y="4773963"/>
            <a:ext cx="197983" cy="246221"/>
          </a:xfrm>
          <a:prstGeom prst="rect">
            <a:avLst/>
          </a:prstGeom>
          <a:noFill/>
        </p:spPr>
        <p:txBody>
          <a:bodyPr wrap="square" rtlCol="0">
            <a:spAutoFit/>
          </a:bodyPr>
          <a:lstStyle/>
          <a:p>
            <a:r>
              <a:rPr lang="en-US" sz="1000" dirty="0" smtClean="0"/>
              <a:t>0</a:t>
            </a:r>
            <a:endParaRPr lang="en-US" sz="1000" dirty="0"/>
          </a:p>
        </p:txBody>
      </p:sp>
      <p:sp>
        <p:nvSpPr>
          <p:cNvPr id="137" name="Rectangle 136"/>
          <p:cNvSpPr>
            <a:spLocks/>
          </p:cNvSpPr>
          <p:nvPr/>
        </p:nvSpPr>
        <p:spPr>
          <a:xfrm>
            <a:off x="1870972"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TextBox 142"/>
          <p:cNvSpPr txBox="1">
            <a:spLocks/>
          </p:cNvSpPr>
          <p:nvPr/>
        </p:nvSpPr>
        <p:spPr>
          <a:xfrm>
            <a:off x="1825779" y="4901992"/>
            <a:ext cx="197983" cy="246221"/>
          </a:xfrm>
          <a:prstGeom prst="rect">
            <a:avLst/>
          </a:prstGeom>
          <a:noFill/>
        </p:spPr>
        <p:txBody>
          <a:bodyPr wrap="square" rtlCol="0">
            <a:spAutoFit/>
          </a:bodyPr>
          <a:lstStyle/>
          <a:p>
            <a:r>
              <a:rPr lang="en-US" sz="1000" dirty="0"/>
              <a:t>c</a:t>
            </a:r>
          </a:p>
        </p:txBody>
      </p:sp>
      <p:cxnSp>
        <p:nvCxnSpPr>
          <p:cNvPr id="145" name="Straight Arrow Connector 144"/>
          <p:cNvCxnSpPr>
            <a:cxnSpLocks/>
          </p:cNvCxnSpPr>
          <p:nvPr/>
        </p:nvCxnSpPr>
        <p:spPr>
          <a:xfrm>
            <a:off x="2023765"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cxnSpLocks/>
          </p:cNvCxnSpPr>
          <p:nvPr/>
        </p:nvCxnSpPr>
        <p:spPr>
          <a:xfrm>
            <a:off x="2023762"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2486209"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1764389" y="4066579"/>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9" name="Rectangle 148"/>
          <p:cNvSpPr/>
          <p:nvPr/>
        </p:nvSpPr>
        <p:spPr>
          <a:xfrm>
            <a:off x="3027989" y="4066579"/>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50" name="Straight Arrow Connector 149"/>
          <p:cNvCxnSpPr/>
          <p:nvPr/>
        </p:nvCxnSpPr>
        <p:spPr>
          <a:xfrm>
            <a:off x="2486209"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2180209"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cxnSp>
        <p:nvCxnSpPr>
          <p:cNvPr id="152" name="Straight Arrow Connector 151"/>
          <p:cNvCxnSpPr/>
          <p:nvPr/>
        </p:nvCxnSpPr>
        <p:spPr>
          <a:xfrm>
            <a:off x="3115241"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859551"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4609332"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3020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156" name="Rectangle 155"/>
          <p:cNvSpPr>
            <a:spLocks/>
          </p:cNvSpPr>
          <p:nvPr/>
        </p:nvSpPr>
        <p:spPr>
          <a:xfrm>
            <a:off x="3994095"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TextBox 156"/>
          <p:cNvSpPr txBox="1">
            <a:spLocks/>
          </p:cNvSpPr>
          <p:nvPr/>
        </p:nvSpPr>
        <p:spPr>
          <a:xfrm>
            <a:off x="3948902" y="4773963"/>
            <a:ext cx="197983" cy="246221"/>
          </a:xfrm>
          <a:prstGeom prst="rect">
            <a:avLst/>
          </a:prstGeom>
          <a:noFill/>
        </p:spPr>
        <p:txBody>
          <a:bodyPr wrap="square" rtlCol="0">
            <a:spAutoFit/>
          </a:bodyPr>
          <a:lstStyle/>
          <a:p>
            <a:r>
              <a:rPr lang="en-US" sz="1000" dirty="0"/>
              <a:t>1</a:t>
            </a:r>
          </a:p>
        </p:txBody>
      </p:sp>
      <p:sp>
        <p:nvSpPr>
          <p:cNvPr id="158" name="Rectangle 157"/>
          <p:cNvSpPr>
            <a:spLocks/>
          </p:cNvSpPr>
          <p:nvPr/>
        </p:nvSpPr>
        <p:spPr>
          <a:xfrm>
            <a:off x="3994095"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TextBox 158"/>
          <p:cNvSpPr txBox="1">
            <a:spLocks/>
          </p:cNvSpPr>
          <p:nvPr/>
        </p:nvSpPr>
        <p:spPr>
          <a:xfrm>
            <a:off x="3948902" y="4901992"/>
            <a:ext cx="197983" cy="246221"/>
          </a:xfrm>
          <a:prstGeom prst="rect">
            <a:avLst/>
          </a:prstGeom>
          <a:noFill/>
        </p:spPr>
        <p:txBody>
          <a:bodyPr wrap="square" rtlCol="0">
            <a:spAutoFit/>
          </a:bodyPr>
          <a:lstStyle/>
          <a:p>
            <a:r>
              <a:rPr lang="en-US" sz="1000" dirty="0"/>
              <a:t>c</a:t>
            </a:r>
          </a:p>
        </p:txBody>
      </p:sp>
      <p:cxnSp>
        <p:nvCxnSpPr>
          <p:cNvPr id="160" name="Straight Arrow Connector 159"/>
          <p:cNvCxnSpPr>
            <a:cxnSpLocks/>
          </p:cNvCxnSpPr>
          <p:nvPr/>
        </p:nvCxnSpPr>
        <p:spPr>
          <a:xfrm>
            <a:off x="4146888"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cxnSpLocks/>
          </p:cNvCxnSpPr>
          <p:nvPr/>
        </p:nvCxnSpPr>
        <p:spPr>
          <a:xfrm>
            <a:off x="4146885"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4609332"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3887512" y="4066579"/>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64" name="Rectangle 163"/>
          <p:cNvSpPr/>
          <p:nvPr/>
        </p:nvSpPr>
        <p:spPr>
          <a:xfrm>
            <a:off x="5151112" y="4066579"/>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65" name="Straight Arrow Connector 164"/>
          <p:cNvCxnSpPr/>
          <p:nvPr/>
        </p:nvCxnSpPr>
        <p:spPr>
          <a:xfrm>
            <a:off x="4609332"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4303332"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cxnSp>
        <p:nvCxnSpPr>
          <p:cNvPr id="167" name="Straight Arrow Connector 166"/>
          <p:cNvCxnSpPr/>
          <p:nvPr/>
        </p:nvCxnSpPr>
        <p:spPr>
          <a:xfrm>
            <a:off x="5238364"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4982674"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a:off x="6705706"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0" name="Rectangle 169"/>
          <p:cNvSpPr/>
          <p:nvPr/>
        </p:nvSpPr>
        <p:spPr>
          <a:xfrm>
            <a:off x="64008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171" name="Rectangle 170"/>
          <p:cNvSpPr>
            <a:spLocks/>
          </p:cNvSpPr>
          <p:nvPr/>
        </p:nvSpPr>
        <p:spPr>
          <a:xfrm>
            <a:off x="6090469"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TextBox 171"/>
          <p:cNvSpPr txBox="1">
            <a:spLocks/>
          </p:cNvSpPr>
          <p:nvPr/>
        </p:nvSpPr>
        <p:spPr>
          <a:xfrm>
            <a:off x="6045276" y="4773963"/>
            <a:ext cx="197983" cy="246221"/>
          </a:xfrm>
          <a:prstGeom prst="rect">
            <a:avLst/>
          </a:prstGeom>
          <a:noFill/>
        </p:spPr>
        <p:txBody>
          <a:bodyPr wrap="square" rtlCol="0">
            <a:spAutoFit/>
          </a:bodyPr>
          <a:lstStyle/>
          <a:p>
            <a:r>
              <a:rPr lang="en-US" sz="1000" dirty="0"/>
              <a:t>2</a:t>
            </a:r>
          </a:p>
        </p:txBody>
      </p:sp>
      <p:sp>
        <p:nvSpPr>
          <p:cNvPr id="173" name="Rectangle 172"/>
          <p:cNvSpPr>
            <a:spLocks/>
          </p:cNvSpPr>
          <p:nvPr/>
        </p:nvSpPr>
        <p:spPr>
          <a:xfrm>
            <a:off x="6090469"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TextBox 173"/>
          <p:cNvSpPr txBox="1">
            <a:spLocks/>
          </p:cNvSpPr>
          <p:nvPr/>
        </p:nvSpPr>
        <p:spPr>
          <a:xfrm>
            <a:off x="6045276" y="4901992"/>
            <a:ext cx="197983" cy="246221"/>
          </a:xfrm>
          <a:prstGeom prst="rect">
            <a:avLst/>
          </a:prstGeom>
          <a:noFill/>
        </p:spPr>
        <p:txBody>
          <a:bodyPr wrap="square" rtlCol="0">
            <a:spAutoFit/>
          </a:bodyPr>
          <a:lstStyle/>
          <a:p>
            <a:r>
              <a:rPr lang="en-US" sz="1000" dirty="0"/>
              <a:t>c</a:t>
            </a:r>
          </a:p>
        </p:txBody>
      </p:sp>
      <p:cxnSp>
        <p:nvCxnSpPr>
          <p:cNvPr id="175" name="Straight Arrow Connector 174"/>
          <p:cNvCxnSpPr>
            <a:cxnSpLocks/>
          </p:cNvCxnSpPr>
          <p:nvPr/>
        </p:nvCxnSpPr>
        <p:spPr>
          <a:xfrm>
            <a:off x="6243262"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cxnSpLocks/>
          </p:cNvCxnSpPr>
          <p:nvPr/>
        </p:nvCxnSpPr>
        <p:spPr>
          <a:xfrm>
            <a:off x="6243259"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a:off x="6705706"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a:off x="5983886" y="4066579"/>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79" name="Rectangle 178"/>
          <p:cNvSpPr/>
          <p:nvPr/>
        </p:nvSpPr>
        <p:spPr>
          <a:xfrm>
            <a:off x="7247486" y="4066579"/>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80" name="Straight Arrow Connector 179"/>
          <p:cNvCxnSpPr/>
          <p:nvPr/>
        </p:nvCxnSpPr>
        <p:spPr>
          <a:xfrm>
            <a:off x="6705706"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1" name="Rectangle 180"/>
          <p:cNvSpPr/>
          <p:nvPr/>
        </p:nvSpPr>
        <p:spPr>
          <a:xfrm>
            <a:off x="6399706"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cxnSp>
        <p:nvCxnSpPr>
          <p:cNvPr id="182" name="Straight Arrow Connector 181"/>
          <p:cNvCxnSpPr/>
          <p:nvPr/>
        </p:nvCxnSpPr>
        <p:spPr>
          <a:xfrm>
            <a:off x="7334738"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7079048"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4" name="Rectangle 183"/>
          <p:cNvSpPr/>
          <p:nvPr/>
        </p:nvSpPr>
        <p:spPr>
          <a:xfrm>
            <a:off x="2473705" y="5588083"/>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5" name="Rectangle 184"/>
          <p:cNvSpPr/>
          <p:nvPr/>
        </p:nvSpPr>
        <p:spPr>
          <a:xfrm>
            <a:off x="3733705" y="5588083"/>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6" name="Rectangle 185"/>
          <p:cNvSpPr/>
          <p:nvPr/>
        </p:nvSpPr>
        <p:spPr>
          <a:xfrm>
            <a:off x="3913333" y="5588083"/>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7" name="Rectangle 186"/>
          <p:cNvSpPr/>
          <p:nvPr/>
        </p:nvSpPr>
        <p:spPr>
          <a:xfrm>
            <a:off x="5176933" y="5588083"/>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8" name="Rectangle 187"/>
          <p:cNvSpPr/>
          <p:nvPr/>
        </p:nvSpPr>
        <p:spPr>
          <a:xfrm>
            <a:off x="5356933" y="5588083"/>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9" name="Rectangle 188"/>
          <p:cNvSpPr/>
          <p:nvPr/>
        </p:nvSpPr>
        <p:spPr>
          <a:xfrm>
            <a:off x="6617305" y="5588083"/>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91" name="Alternate Process 190"/>
          <p:cNvSpPr/>
          <p:nvPr/>
        </p:nvSpPr>
        <p:spPr>
          <a:xfrm>
            <a:off x="5147512" y="426031"/>
            <a:ext cx="1443972" cy="720000"/>
          </a:xfrm>
          <a:prstGeom prst="flowChartAlternateProcess">
            <a:avLst/>
          </a:prstGeom>
          <a:solidFill>
            <a:srgbClr val="FFC000">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[BDPS12]</a:t>
            </a:r>
            <a:endParaRPr lang="en-US" sz="2000" dirty="0">
              <a:solidFill>
                <a:schemeClr val="tx1"/>
              </a:solidFill>
              <a:latin typeface="Arial" charset="0"/>
              <a:ea typeface="Arial" charset="0"/>
              <a:cs typeface="Arial" charset="0"/>
            </a:endParaRPr>
          </a:p>
        </p:txBody>
      </p:sp>
      <p:sp>
        <p:nvSpPr>
          <p:cNvPr id="195" name="Oval 194"/>
          <p:cNvSpPr/>
          <p:nvPr/>
        </p:nvSpPr>
        <p:spPr>
          <a:xfrm>
            <a:off x="188069" y="643141"/>
            <a:ext cx="2298140" cy="1371232"/>
          </a:xfrm>
          <a:prstGeom prst="ellipse">
            <a:avLst/>
          </a:prstGeom>
          <a:solidFill>
            <a:schemeClr val="accent6">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Arial" charset="0"/>
                <a:ea typeface="Arial" charset="0"/>
                <a:cs typeface="Arial" charset="0"/>
              </a:rPr>
              <a:t>Achieves BH and </a:t>
            </a:r>
            <a:r>
              <a:rPr lang="en-US" sz="2000" dirty="0" err="1" smtClean="0">
                <a:solidFill>
                  <a:schemeClr val="tx1"/>
                </a:solidFill>
                <a:latin typeface="Arial" charset="0"/>
                <a:ea typeface="Arial" charset="0"/>
                <a:cs typeface="Arial" charset="0"/>
              </a:rPr>
              <a:t>DoS</a:t>
            </a:r>
            <a:endParaRPr lang="en-US" sz="2000" dirty="0">
              <a:solidFill>
                <a:schemeClr val="tx1"/>
              </a:solidFill>
              <a:latin typeface="Arial" charset="0"/>
              <a:ea typeface="Arial" charset="0"/>
              <a:cs typeface="Arial" charset="0"/>
            </a:endParaRPr>
          </a:p>
        </p:txBody>
      </p:sp>
      <p:sp>
        <p:nvSpPr>
          <p:cNvPr id="196" name="TextBox 195"/>
          <p:cNvSpPr txBox="1"/>
          <p:nvPr/>
        </p:nvSpPr>
        <p:spPr>
          <a:xfrm>
            <a:off x="3194419" y="1829488"/>
            <a:ext cx="351378" cy="369332"/>
          </a:xfrm>
          <a:prstGeom prst="rect">
            <a:avLst/>
          </a:prstGeom>
          <a:noFill/>
        </p:spPr>
        <p:txBody>
          <a:bodyPr wrap="none" rtlCol="0">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197" name="Rectangle 196"/>
          <p:cNvSpPr/>
          <p:nvPr/>
        </p:nvSpPr>
        <p:spPr>
          <a:xfrm>
            <a:off x="4274419" y="1829707"/>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198" name="Rectangle 197"/>
          <p:cNvSpPr/>
          <p:nvPr/>
        </p:nvSpPr>
        <p:spPr>
          <a:xfrm>
            <a:off x="5355912" y="1829488"/>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200" name="TextBox 199"/>
          <p:cNvSpPr txBox="1">
            <a:spLocks/>
          </p:cNvSpPr>
          <p:nvPr/>
        </p:nvSpPr>
        <p:spPr>
          <a:xfrm>
            <a:off x="572451" y="4749230"/>
            <a:ext cx="1376712" cy="430887"/>
          </a:xfrm>
          <a:prstGeom prst="rect">
            <a:avLst/>
          </a:prstGeom>
          <a:noFill/>
        </p:spPr>
        <p:txBody>
          <a:bodyPr wrap="square" rtlCol="0">
            <a:spAutoFit/>
          </a:bodyPr>
          <a:lstStyle/>
          <a:p>
            <a:r>
              <a:rPr lang="en-US" sz="1050" b="1" dirty="0" smtClean="0">
                <a:latin typeface="Arial" charset="0"/>
                <a:ea typeface="Arial" charset="0"/>
                <a:cs typeface="Arial" charset="0"/>
              </a:rPr>
              <a:t>Chunk counter:</a:t>
            </a:r>
          </a:p>
          <a:p>
            <a:r>
              <a:rPr lang="en-US" sz="1050" b="1" dirty="0" smtClean="0">
                <a:latin typeface="Arial" charset="0"/>
                <a:ea typeface="Arial" charset="0"/>
                <a:cs typeface="Arial" charset="0"/>
              </a:rPr>
              <a:t>Message counter:</a:t>
            </a:r>
            <a:endParaRPr lang="en-US" sz="1050" b="1" dirty="0">
              <a:latin typeface="Arial" charset="0"/>
              <a:ea typeface="Arial" charset="0"/>
              <a:cs typeface="Arial" charset="0"/>
            </a:endParaRPr>
          </a:p>
        </p:txBody>
      </p:sp>
      <p:sp>
        <p:nvSpPr>
          <p:cNvPr id="88" name="TextBox 87"/>
          <p:cNvSpPr txBox="1"/>
          <p:nvPr/>
        </p:nvSpPr>
        <p:spPr>
          <a:xfrm>
            <a:off x="2394389" y="436833"/>
            <a:ext cx="1782860" cy="523220"/>
          </a:xfrm>
          <a:prstGeom prst="rect">
            <a:avLst/>
          </a:prstGeom>
          <a:noFill/>
        </p:spPr>
        <p:txBody>
          <a:bodyPr wrap="none" rtlCol="0">
            <a:spAutoFit/>
          </a:bodyPr>
          <a:lstStyle/>
          <a:p>
            <a:r>
              <a:rPr lang="en-US" sz="2800" b="1" dirty="0" err="1" smtClean="0">
                <a:latin typeface="Arial" charset="0"/>
                <a:ea typeface="Arial" charset="0"/>
                <a:cs typeface="Arial" charset="0"/>
              </a:rPr>
              <a:t>InterMAC</a:t>
            </a:r>
            <a:endParaRPr lang="en-US" sz="2800" b="1" dirty="0">
              <a:latin typeface="Arial" charset="0"/>
              <a:ea typeface="Arial" charset="0"/>
              <a:cs typeface="Arial" charset="0"/>
            </a:endParaRPr>
          </a:p>
        </p:txBody>
      </p:sp>
      <p:sp>
        <p:nvSpPr>
          <p:cNvPr id="89" name="Text Box 35"/>
          <p:cNvSpPr txBox="1">
            <a:spLocks noChangeArrowheads="1"/>
          </p:cNvSpPr>
          <p:nvPr/>
        </p:nvSpPr>
        <p:spPr bwMode="auto">
          <a:xfrm>
            <a:off x="5949163" y="6186941"/>
            <a:ext cx="1478323" cy="400110"/>
          </a:xfrm>
          <a:prstGeom prst="rect">
            <a:avLst/>
          </a:prstGeom>
          <a:solidFill>
            <a:srgbClr val="FBC18F"/>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pPr algn="ctr">
              <a:defRPr/>
            </a:pPr>
            <a:r>
              <a:rPr lang="en-US" sz="2000" b="0" dirty="0" smtClean="0">
                <a:latin typeface="Arial" charset="0"/>
                <a:ea typeface="Arial" charset="0"/>
                <a:cs typeface="Arial" charset="0"/>
                <a:sym typeface="Symbol" charset="0"/>
              </a:rPr>
              <a:t>Decryption </a:t>
            </a:r>
            <a:endParaRPr lang="en-US" sz="2000" b="0" dirty="0" smtClean="0">
              <a:latin typeface="Arial" charset="0"/>
              <a:ea typeface="Arial" charset="0"/>
              <a:cs typeface="Arial" charset="0"/>
              <a:sym typeface="Symbol" charset="0"/>
            </a:endParaRPr>
          </a:p>
        </p:txBody>
      </p:sp>
      <p:cxnSp>
        <p:nvCxnSpPr>
          <p:cNvPr id="90" name="Straight Arrow Connector 89"/>
          <p:cNvCxnSpPr/>
          <p:nvPr/>
        </p:nvCxnSpPr>
        <p:spPr>
          <a:xfrm flipV="1">
            <a:off x="7800958" y="5588083"/>
            <a:ext cx="0" cy="998969"/>
          </a:xfrm>
          <a:prstGeom prst="straightConnector1">
            <a:avLst/>
          </a:prstGeom>
          <a:ln w="1397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3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8"/>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6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7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7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7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7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5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3"/>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156"/>
                                        </p:tgtEl>
                                        <p:attrNameLst>
                                          <p:attrName>style.visibility</p:attrName>
                                        </p:attrNameLst>
                                      </p:cBhvr>
                                      <p:to>
                                        <p:strVal val="visible"/>
                                      </p:to>
                                    </p:set>
                                  </p:childTnLst>
                                </p:cTn>
                              </p:par>
                              <p:par>
                                <p:cTn id="121" presetID="1" presetClass="entr" presetSubtype="0" fill="hold" grpId="1" nodeType="withEffect">
                                  <p:stCondLst>
                                    <p:cond delay="0"/>
                                  </p:stCondLst>
                                  <p:childTnLst>
                                    <p:set>
                                      <p:cBhvr>
                                        <p:cTn id="122" dur="1" fill="hold">
                                          <p:stCondLst>
                                            <p:cond delay="0"/>
                                          </p:stCondLst>
                                        </p:cTn>
                                        <p:tgtEl>
                                          <p:spTgt spid="157"/>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158"/>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15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6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6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6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6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68"/>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171"/>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172"/>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173"/>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17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7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76"/>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8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8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8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8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49"/>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6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7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8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8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8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87"/>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8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89"/>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89"/>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9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9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1" grpId="0" animBg="1"/>
      <p:bldP spid="92" grpId="0" animBg="1"/>
      <p:bldP spid="93" grpId="0" animBg="1"/>
      <p:bldP spid="94" grpId="0" animBg="1"/>
      <p:bldP spid="95" grpId="0" animBg="1"/>
      <p:bldP spid="97" grpId="0" animBg="1"/>
      <p:bldP spid="99" grpId="0" animBg="1"/>
      <p:bldP spid="99" grpId="1" animBg="1"/>
      <p:bldP spid="100" grpId="0"/>
      <p:bldP spid="100" grpId="1"/>
      <p:bldP spid="137" grpId="0" animBg="1"/>
      <p:bldP spid="137" grpId="1" animBg="1"/>
      <p:bldP spid="143" grpId="0"/>
      <p:bldP spid="143" grpId="1"/>
      <p:bldP spid="148" grpId="0" animBg="1"/>
      <p:bldP spid="149" grpId="0" animBg="1"/>
      <p:bldP spid="151" grpId="0" animBg="1"/>
      <p:bldP spid="155" grpId="0" animBg="1"/>
      <p:bldP spid="156" grpId="0" animBg="1"/>
      <p:bldP spid="156" grpId="1" animBg="1"/>
      <p:bldP spid="157" grpId="0"/>
      <p:bldP spid="157" grpId="1"/>
      <p:bldP spid="158" grpId="0" animBg="1"/>
      <p:bldP spid="158" grpId="1" animBg="1"/>
      <p:bldP spid="159" grpId="0"/>
      <p:bldP spid="159" grpId="1"/>
      <p:bldP spid="163" grpId="0" animBg="1"/>
      <p:bldP spid="164" grpId="0" animBg="1"/>
      <p:bldP spid="166" grpId="0" animBg="1"/>
      <p:bldP spid="170" grpId="0" animBg="1"/>
      <p:bldP spid="171" grpId="0" animBg="1"/>
      <p:bldP spid="171" grpId="1" animBg="1"/>
      <p:bldP spid="172" grpId="0"/>
      <p:bldP spid="172" grpId="1"/>
      <p:bldP spid="173" grpId="0" animBg="1"/>
      <p:bldP spid="173" grpId="1" animBg="1"/>
      <p:bldP spid="174" grpId="0"/>
      <p:bldP spid="174" grpId="1"/>
      <p:bldP spid="178" grpId="0" animBg="1"/>
      <p:bldP spid="179" grpId="0" animBg="1"/>
      <p:bldP spid="181" grpId="0" animBg="1"/>
      <p:bldP spid="184" grpId="0" animBg="1"/>
      <p:bldP spid="185" grpId="0" animBg="1"/>
      <p:bldP spid="186" grpId="0" animBg="1"/>
      <p:bldP spid="187" grpId="0" animBg="1"/>
      <p:bldP spid="188" grpId="0" animBg="1"/>
      <p:bldP spid="189" grpId="0" animBg="1"/>
      <p:bldP spid="191" grpId="0" animBg="1"/>
      <p:bldP spid="195" grpId="0" animBg="1"/>
      <p:bldP spid="196" grpId="0"/>
      <p:bldP spid="197" grpId="0"/>
      <p:bldP spid="198" grpId="0"/>
      <p:bldP spid="200" grpId="0"/>
      <p:bldP spid="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7063886" y="2624400"/>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charset="0"/>
                <a:ea typeface="Arial" charset="0"/>
                <a:cs typeface="Arial" charset="0"/>
              </a:rPr>
              <a:t>1</a:t>
            </a:r>
          </a:p>
        </p:txBody>
      </p:sp>
      <p:sp>
        <p:nvSpPr>
          <p:cNvPr id="3" name="Rectangle 2"/>
          <p:cNvSpPr/>
          <p:nvPr/>
        </p:nvSpPr>
        <p:spPr>
          <a:xfrm>
            <a:off x="2827176" y="1434308"/>
            <a:ext cx="28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827176" y="2162973"/>
            <a:ext cx="324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82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73439"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87176" y="1981285"/>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907176" y="1982973"/>
            <a:ext cx="0" cy="18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791138"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887512"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983886" y="2624616"/>
            <a:ext cx="108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871138"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sp>
        <p:nvSpPr>
          <p:cNvPr id="22" name="Rectangle 21"/>
          <p:cNvSpPr/>
          <p:nvPr/>
        </p:nvSpPr>
        <p:spPr>
          <a:xfrm>
            <a:off x="4967512"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0</a:t>
            </a:r>
            <a:endParaRPr lang="en-US" dirty="0">
              <a:latin typeface="Arial" charset="0"/>
              <a:ea typeface="Arial" charset="0"/>
              <a:cs typeface="Arial" charset="0"/>
            </a:endParaRPr>
          </a:p>
        </p:txBody>
      </p:sp>
      <p:sp>
        <p:nvSpPr>
          <p:cNvPr id="23" name="Rectangle 22"/>
          <p:cNvSpPr/>
          <p:nvPr/>
        </p:nvSpPr>
        <p:spPr>
          <a:xfrm>
            <a:off x="7063886"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cxnSp>
        <p:nvCxnSpPr>
          <p:cNvPr id="27" name="Straight Arrow Connector 26"/>
          <p:cNvCxnSpPr/>
          <p:nvPr/>
        </p:nvCxnSpPr>
        <p:spPr>
          <a:xfrm>
            <a:off x="2486209"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a:spLocks/>
          </p:cNvSpPr>
          <p:nvPr/>
        </p:nvSpPr>
        <p:spPr>
          <a:xfrm>
            <a:off x="1870972"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a:spLocks/>
          </p:cNvSpPr>
          <p:nvPr/>
        </p:nvSpPr>
        <p:spPr>
          <a:xfrm>
            <a:off x="1825779" y="4773963"/>
            <a:ext cx="197983" cy="246221"/>
          </a:xfrm>
          <a:prstGeom prst="rect">
            <a:avLst/>
          </a:prstGeom>
          <a:noFill/>
        </p:spPr>
        <p:txBody>
          <a:bodyPr wrap="square" rtlCol="0">
            <a:spAutoFit/>
          </a:bodyPr>
          <a:lstStyle/>
          <a:p>
            <a:r>
              <a:rPr lang="en-US" sz="1000" dirty="0" smtClean="0"/>
              <a:t>0</a:t>
            </a:r>
            <a:endParaRPr lang="en-US" sz="1000" dirty="0"/>
          </a:p>
        </p:txBody>
      </p:sp>
      <p:sp>
        <p:nvSpPr>
          <p:cNvPr id="40" name="Rectangle 39"/>
          <p:cNvSpPr>
            <a:spLocks/>
          </p:cNvSpPr>
          <p:nvPr/>
        </p:nvSpPr>
        <p:spPr>
          <a:xfrm>
            <a:off x="1870972"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a:spLocks/>
          </p:cNvSpPr>
          <p:nvPr/>
        </p:nvSpPr>
        <p:spPr>
          <a:xfrm>
            <a:off x="1825779" y="4901992"/>
            <a:ext cx="197983" cy="246221"/>
          </a:xfrm>
          <a:prstGeom prst="rect">
            <a:avLst/>
          </a:prstGeom>
          <a:noFill/>
        </p:spPr>
        <p:txBody>
          <a:bodyPr wrap="square" rtlCol="0">
            <a:spAutoFit/>
          </a:bodyPr>
          <a:lstStyle/>
          <a:p>
            <a:r>
              <a:rPr lang="en-US" sz="1000" dirty="0"/>
              <a:t>c</a:t>
            </a:r>
          </a:p>
        </p:txBody>
      </p:sp>
      <p:cxnSp>
        <p:nvCxnSpPr>
          <p:cNvPr id="42" name="Straight Arrow Connector 41"/>
          <p:cNvCxnSpPr>
            <a:cxnSpLocks/>
          </p:cNvCxnSpPr>
          <p:nvPr/>
        </p:nvCxnSpPr>
        <p:spPr>
          <a:xfrm>
            <a:off x="2023765"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p:cNvCxnSpPr>
          <p:nvPr/>
        </p:nvCxnSpPr>
        <p:spPr>
          <a:xfrm>
            <a:off x="2023762"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486209"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764389" y="4066579"/>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 name="Rectangle 45"/>
          <p:cNvSpPr/>
          <p:nvPr/>
        </p:nvSpPr>
        <p:spPr>
          <a:xfrm>
            <a:off x="3027989" y="4066579"/>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79" name="Straight Arrow Connector 78"/>
          <p:cNvCxnSpPr/>
          <p:nvPr/>
        </p:nvCxnSpPr>
        <p:spPr>
          <a:xfrm>
            <a:off x="2486209"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3115241"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859551"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4609332"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p:cNvSpPr>
            <a:spLocks/>
          </p:cNvSpPr>
          <p:nvPr/>
        </p:nvSpPr>
        <p:spPr>
          <a:xfrm>
            <a:off x="3994095"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TextBox 103"/>
          <p:cNvSpPr txBox="1">
            <a:spLocks/>
          </p:cNvSpPr>
          <p:nvPr/>
        </p:nvSpPr>
        <p:spPr>
          <a:xfrm>
            <a:off x="3948902" y="4773963"/>
            <a:ext cx="197983" cy="246221"/>
          </a:xfrm>
          <a:prstGeom prst="rect">
            <a:avLst/>
          </a:prstGeom>
          <a:noFill/>
        </p:spPr>
        <p:txBody>
          <a:bodyPr wrap="square" rtlCol="0">
            <a:spAutoFit/>
          </a:bodyPr>
          <a:lstStyle/>
          <a:p>
            <a:r>
              <a:rPr lang="en-US" sz="1000" dirty="0"/>
              <a:t>1</a:t>
            </a:r>
          </a:p>
        </p:txBody>
      </p:sp>
      <p:sp>
        <p:nvSpPr>
          <p:cNvPr id="105" name="Rectangle 104"/>
          <p:cNvSpPr>
            <a:spLocks/>
          </p:cNvSpPr>
          <p:nvPr/>
        </p:nvSpPr>
        <p:spPr>
          <a:xfrm>
            <a:off x="3994095"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TextBox 105"/>
          <p:cNvSpPr txBox="1">
            <a:spLocks/>
          </p:cNvSpPr>
          <p:nvPr/>
        </p:nvSpPr>
        <p:spPr>
          <a:xfrm>
            <a:off x="3948902" y="4901992"/>
            <a:ext cx="197983" cy="246221"/>
          </a:xfrm>
          <a:prstGeom prst="rect">
            <a:avLst/>
          </a:prstGeom>
          <a:noFill/>
        </p:spPr>
        <p:txBody>
          <a:bodyPr wrap="square" rtlCol="0">
            <a:spAutoFit/>
          </a:bodyPr>
          <a:lstStyle/>
          <a:p>
            <a:r>
              <a:rPr lang="en-US" sz="1000" dirty="0"/>
              <a:t>c</a:t>
            </a:r>
          </a:p>
        </p:txBody>
      </p:sp>
      <p:cxnSp>
        <p:nvCxnSpPr>
          <p:cNvPr id="107" name="Straight Arrow Connector 106"/>
          <p:cNvCxnSpPr>
            <a:cxnSpLocks/>
          </p:cNvCxnSpPr>
          <p:nvPr/>
        </p:nvCxnSpPr>
        <p:spPr>
          <a:xfrm>
            <a:off x="4146888"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cxnSpLocks/>
          </p:cNvCxnSpPr>
          <p:nvPr/>
        </p:nvCxnSpPr>
        <p:spPr>
          <a:xfrm>
            <a:off x="4146885"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4609332"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3887512" y="4066579"/>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1" name="Rectangle 110"/>
          <p:cNvSpPr/>
          <p:nvPr/>
        </p:nvSpPr>
        <p:spPr>
          <a:xfrm>
            <a:off x="5151112" y="4066579"/>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12" name="Straight Arrow Connector 111"/>
          <p:cNvCxnSpPr/>
          <p:nvPr/>
        </p:nvCxnSpPr>
        <p:spPr>
          <a:xfrm>
            <a:off x="4609332"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5238364"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982674"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6705706" y="3106705"/>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Rectangle 117"/>
          <p:cNvSpPr>
            <a:spLocks/>
          </p:cNvSpPr>
          <p:nvPr/>
        </p:nvSpPr>
        <p:spPr>
          <a:xfrm>
            <a:off x="6090469" y="4841466"/>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TextBox 118"/>
          <p:cNvSpPr txBox="1">
            <a:spLocks/>
          </p:cNvSpPr>
          <p:nvPr/>
        </p:nvSpPr>
        <p:spPr>
          <a:xfrm>
            <a:off x="6045276" y="4773963"/>
            <a:ext cx="197983" cy="246221"/>
          </a:xfrm>
          <a:prstGeom prst="rect">
            <a:avLst/>
          </a:prstGeom>
          <a:noFill/>
        </p:spPr>
        <p:txBody>
          <a:bodyPr wrap="square" rtlCol="0">
            <a:spAutoFit/>
          </a:bodyPr>
          <a:lstStyle/>
          <a:p>
            <a:r>
              <a:rPr lang="en-US" sz="1000" dirty="0"/>
              <a:t>2</a:t>
            </a:r>
          </a:p>
        </p:txBody>
      </p:sp>
      <p:sp>
        <p:nvSpPr>
          <p:cNvPr id="120" name="Rectangle 119"/>
          <p:cNvSpPr>
            <a:spLocks/>
          </p:cNvSpPr>
          <p:nvPr/>
        </p:nvSpPr>
        <p:spPr>
          <a:xfrm>
            <a:off x="6090469" y="4969495"/>
            <a:ext cx="152793" cy="12745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TextBox 120"/>
          <p:cNvSpPr txBox="1">
            <a:spLocks/>
          </p:cNvSpPr>
          <p:nvPr/>
        </p:nvSpPr>
        <p:spPr>
          <a:xfrm>
            <a:off x="6045276" y="4901992"/>
            <a:ext cx="197983" cy="246221"/>
          </a:xfrm>
          <a:prstGeom prst="rect">
            <a:avLst/>
          </a:prstGeom>
          <a:noFill/>
        </p:spPr>
        <p:txBody>
          <a:bodyPr wrap="square" rtlCol="0">
            <a:spAutoFit/>
          </a:bodyPr>
          <a:lstStyle/>
          <a:p>
            <a:r>
              <a:rPr lang="en-US" sz="1000" dirty="0"/>
              <a:t>c</a:t>
            </a:r>
          </a:p>
        </p:txBody>
      </p:sp>
      <p:cxnSp>
        <p:nvCxnSpPr>
          <p:cNvPr id="122" name="Straight Arrow Connector 121"/>
          <p:cNvCxnSpPr>
            <a:cxnSpLocks/>
          </p:cNvCxnSpPr>
          <p:nvPr/>
        </p:nvCxnSpPr>
        <p:spPr>
          <a:xfrm>
            <a:off x="6243262" y="4905194"/>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cxnSpLocks/>
          </p:cNvCxnSpPr>
          <p:nvPr/>
        </p:nvCxnSpPr>
        <p:spPr>
          <a:xfrm>
            <a:off x="6243259" y="5033223"/>
            <a:ext cx="119307" cy="0"/>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6705706" y="3799880"/>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5" name="Rectangle 124"/>
          <p:cNvSpPr/>
          <p:nvPr/>
        </p:nvSpPr>
        <p:spPr>
          <a:xfrm>
            <a:off x="5983886" y="4066579"/>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6" name="Rectangle 125"/>
          <p:cNvSpPr/>
          <p:nvPr/>
        </p:nvSpPr>
        <p:spPr>
          <a:xfrm>
            <a:off x="7247486" y="4066579"/>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127" name="Straight Arrow Connector 126"/>
          <p:cNvCxnSpPr/>
          <p:nvPr/>
        </p:nvCxnSpPr>
        <p:spPr>
          <a:xfrm>
            <a:off x="6705706" y="4548668"/>
            <a:ext cx="0" cy="180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7334738" y="4548085"/>
            <a:ext cx="0" cy="420838"/>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7079048" y="4968923"/>
            <a:ext cx="265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a:off x="2473705" y="5588083"/>
            <a:ext cx="1260000" cy="356400"/>
          </a:xfrm>
          <a:prstGeom prst="rect">
            <a:avLst/>
          </a:prstGeom>
          <a:pattFill prst="wdUpDiag">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2" name="Rectangle 131"/>
          <p:cNvSpPr/>
          <p:nvPr/>
        </p:nvSpPr>
        <p:spPr>
          <a:xfrm>
            <a:off x="3733705" y="5588083"/>
            <a:ext cx="180000" cy="356400"/>
          </a:xfrm>
          <a:prstGeom prst="rect">
            <a:avLst/>
          </a:prstGeom>
          <a:pattFill prst="wdUpDiag">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3" name="Rectangle 132"/>
          <p:cNvSpPr/>
          <p:nvPr/>
        </p:nvSpPr>
        <p:spPr>
          <a:xfrm>
            <a:off x="3913333" y="5588083"/>
            <a:ext cx="1260000" cy="356400"/>
          </a:xfrm>
          <a:prstGeom prst="rect">
            <a:avLst/>
          </a:prstGeom>
          <a:pattFill prst="dkVert">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4" name="Rectangle 133"/>
          <p:cNvSpPr/>
          <p:nvPr/>
        </p:nvSpPr>
        <p:spPr>
          <a:xfrm>
            <a:off x="5176933" y="5588083"/>
            <a:ext cx="180000" cy="356400"/>
          </a:xfrm>
          <a:prstGeom prst="rect">
            <a:avLst/>
          </a:prstGeom>
          <a:pattFill prst="dkVert">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5" name="Rectangle 134"/>
          <p:cNvSpPr/>
          <p:nvPr/>
        </p:nvSpPr>
        <p:spPr>
          <a:xfrm>
            <a:off x="5356933" y="5588083"/>
            <a:ext cx="1260000" cy="356400"/>
          </a:xfrm>
          <a:prstGeom prst="rect">
            <a:avLst/>
          </a:prstGeom>
          <a:pattFill prst="dkHorz">
            <a:fgClr>
              <a:srgbClr val="FBC18F"/>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6" name="Rectangle 135"/>
          <p:cNvSpPr/>
          <p:nvPr/>
        </p:nvSpPr>
        <p:spPr>
          <a:xfrm>
            <a:off x="6617305" y="5588083"/>
            <a:ext cx="180000" cy="356400"/>
          </a:xfrm>
          <a:prstGeom prst="rect">
            <a:avLst/>
          </a:prstGeom>
          <a:pattFill prst="dkHorz">
            <a:fgClr>
              <a:srgbClr val="FF0000"/>
            </a:fgClr>
            <a:bgClr>
              <a:schemeClr val="bg1"/>
            </a:bgClr>
          </a:patt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73" name="Rectangle 72"/>
          <p:cNvSpPr/>
          <p:nvPr/>
        </p:nvSpPr>
        <p:spPr>
          <a:xfrm>
            <a:off x="5706000" y="1432800"/>
            <a:ext cx="360000" cy="360000"/>
          </a:xfrm>
          <a:prstGeom prst="rect">
            <a:avLst/>
          </a:prstGeom>
          <a:solidFill>
            <a:srgbClr val="FFFF00"/>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312568" y="1338113"/>
            <a:ext cx="434739" cy="2556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7063886" y="2624616"/>
            <a:ext cx="180000" cy="36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t</a:t>
            </a:r>
            <a:endParaRPr lang="en-US" dirty="0">
              <a:latin typeface="Arial" charset="0"/>
              <a:ea typeface="Arial" charset="0"/>
              <a:cs typeface="Arial" charset="0"/>
            </a:endParaRPr>
          </a:p>
        </p:txBody>
      </p:sp>
      <p:sp>
        <p:nvSpPr>
          <p:cNvPr id="86" name="TextBox 85"/>
          <p:cNvSpPr txBox="1"/>
          <p:nvPr/>
        </p:nvSpPr>
        <p:spPr>
          <a:xfrm>
            <a:off x="3194419" y="1829488"/>
            <a:ext cx="351378" cy="369332"/>
          </a:xfrm>
          <a:prstGeom prst="rect">
            <a:avLst/>
          </a:prstGeom>
          <a:noFill/>
        </p:spPr>
        <p:txBody>
          <a:bodyPr wrap="none" rtlCol="0">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87" name="Rectangle 86"/>
          <p:cNvSpPr/>
          <p:nvPr/>
        </p:nvSpPr>
        <p:spPr>
          <a:xfrm>
            <a:off x="4274419" y="1829707"/>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88" name="Rectangle 87"/>
          <p:cNvSpPr/>
          <p:nvPr/>
        </p:nvSpPr>
        <p:spPr>
          <a:xfrm>
            <a:off x="5355912" y="1829488"/>
            <a:ext cx="351378" cy="369332"/>
          </a:xfrm>
          <a:prstGeom prst="rect">
            <a:avLst/>
          </a:prstGeom>
        </p:spPr>
        <p:txBody>
          <a:bodyPr wrap="none">
            <a:spAutoFit/>
          </a:bodyPr>
          <a:lstStyle/>
          <a:p>
            <a:r>
              <a:rPr lang="en-US" dirty="0" smtClean="0">
                <a:latin typeface="Arial" charset="0"/>
                <a:ea typeface="Arial" charset="0"/>
                <a:cs typeface="Arial" charset="0"/>
              </a:rPr>
              <a:t>N</a:t>
            </a:r>
            <a:endParaRPr lang="en-US" dirty="0">
              <a:latin typeface="Arial" charset="0"/>
              <a:ea typeface="Arial" charset="0"/>
              <a:cs typeface="Arial" charset="0"/>
            </a:endParaRPr>
          </a:p>
        </p:txBody>
      </p:sp>
      <p:sp>
        <p:nvSpPr>
          <p:cNvPr id="94" name="Rectangle 93"/>
          <p:cNvSpPr/>
          <p:nvPr/>
        </p:nvSpPr>
        <p:spPr>
          <a:xfrm>
            <a:off x="2181600" y="3358800"/>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95" name="Rectangle 94"/>
          <p:cNvSpPr/>
          <p:nvPr/>
        </p:nvSpPr>
        <p:spPr>
          <a:xfrm>
            <a:off x="43020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99" name="Rectangle 98"/>
          <p:cNvSpPr/>
          <p:nvPr/>
        </p:nvSpPr>
        <p:spPr>
          <a:xfrm>
            <a:off x="6400800" y="3358138"/>
            <a:ext cx="612000" cy="360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charset="0"/>
                <a:ea typeface="Arial" charset="0"/>
                <a:cs typeface="Arial" charset="0"/>
              </a:rPr>
              <a:t>Enc</a:t>
            </a:r>
            <a:endParaRPr lang="en-US" dirty="0">
              <a:latin typeface="Arial" charset="0"/>
              <a:ea typeface="Arial" charset="0"/>
              <a:cs typeface="Arial" charset="0"/>
            </a:endParaRPr>
          </a:p>
        </p:txBody>
      </p:sp>
      <p:sp>
        <p:nvSpPr>
          <p:cNvPr id="100" name="Rectangle 99"/>
          <p:cNvSpPr/>
          <p:nvPr/>
        </p:nvSpPr>
        <p:spPr>
          <a:xfrm>
            <a:off x="2180209"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sp>
        <p:nvSpPr>
          <p:cNvPr id="137" name="Rectangle 136"/>
          <p:cNvSpPr/>
          <p:nvPr/>
        </p:nvSpPr>
        <p:spPr>
          <a:xfrm>
            <a:off x="4303332"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sp>
        <p:nvSpPr>
          <p:cNvPr id="139" name="Rectangle 138"/>
          <p:cNvSpPr/>
          <p:nvPr/>
        </p:nvSpPr>
        <p:spPr>
          <a:xfrm>
            <a:off x="6399706" y="4801863"/>
            <a:ext cx="648000" cy="3564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Mac</a:t>
            </a:r>
            <a:endParaRPr lang="en-US" dirty="0">
              <a:latin typeface="Arial" charset="0"/>
              <a:ea typeface="Arial" charset="0"/>
              <a:cs typeface="Arial" charset="0"/>
            </a:endParaRPr>
          </a:p>
        </p:txBody>
      </p:sp>
      <p:sp>
        <p:nvSpPr>
          <p:cNvPr id="140" name="TextBox 139"/>
          <p:cNvSpPr txBox="1">
            <a:spLocks/>
          </p:cNvSpPr>
          <p:nvPr/>
        </p:nvSpPr>
        <p:spPr>
          <a:xfrm>
            <a:off x="572451" y="4749230"/>
            <a:ext cx="1376712" cy="430887"/>
          </a:xfrm>
          <a:prstGeom prst="rect">
            <a:avLst/>
          </a:prstGeom>
          <a:noFill/>
        </p:spPr>
        <p:txBody>
          <a:bodyPr wrap="square" rtlCol="0">
            <a:spAutoFit/>
          </a:bodyPr>
          <a:lstStyle/>
          <a:p>
            <a:r>
              <a:rPr lang="en-US" sz="1050" b="1" dirty="0" smtClean="0">
                <a:latin typeface="Arial" charset="0"/>
                <a:ea typeface="Arial" charset="0"/>
                <a:cs typeface="Arial" charset="0"/>
              </a:rPr>
              <a:t>Chunk counter:</a:t>
            </a:r>
          </a:p>
          <a:p>
            <a:r>
              <a:rPr lang="en-US" sz="1050" b="1" dirty="0" smtClean="0">
                <a:latin typeface="Arial" charset="0"/>
                <a:ea typeface="Arial" charset="0"/>
                <a:cs typeface="Arial" charset="0"/>
              </a:rPr>
              <a:t>Message counter:</a:t>
            </a:r>
            <a:endParaRPr lang="en-US" sz="1050" b="1" dirty="0">
              <a:latin typeface="Arial" charset="0"/>
              <a:ea typeface="Arial" charset="0"/>
              <a:cs typeface="Arial" charset="0"/>
            </a:endParaRPr>
          </a:p>
        </p:txBody>
      </p:sp>
      <p:sp>
        <p:nvSpPr>
          <p:cNvPr id="141" name="Text Box 35"/>
          <p:cNvSpPr txBox="1">
            <a:spLocks noChangeArrowheads="1"/>
          </p:cNvSpPr>
          <p:nvPr/>
        </p:nvSpPr>
        <p:spPr bwMode="auto">
          <a:xfrm>
            <a:off x="6770946" y="1814138"/>
            <a:ext cx="2092563" cy="707886"/>
          </a:xfrm>
          <a:prstGeom prst="rect">
            <a:avLst/>
          </a:prstGeom>
          <a:solidFill>
            <a:srgbClr val="FAC090"/>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1400" b="1">
                <a:solidFill>
                  <a:schemeClr val="tx1"/>
                </a:solidFill>
                <a:latin typeface="Times New Roman" charset="0"/>
                <a:ea typeface="ＭＳ Ｐゴシック" charset="0"/>
                <a:cs typeface="ＭＳ Ｐゴシック" charset="0"/>
              </a:defRPr>
            </a:lvl1pPr>
            <a:lvl2pPr marL="742950" indent="-285750">
              <a:defRPr sz="1400" b="1">
                <a:solidFill>
                  <a:schemeClr val="tx1"/>
                </a:solidFill>
                <a:latin typeface="Times New Roman" charset="0"/>
                <a:ea typeface="ＭＳ Ｐゴシック" charset="0"/>
              </a:defRPr>
            </a:lvl2pPr>
            <a:lvl3pPr marL="1143000" indent="-228600">
              <a:defRPr sz="1400" b="1">
                <a:solidFill>
                  <a:schemeClr val="tx1"/>
                </a:solidFill>
                <a:latin typeface="Times New Roman" charset="0"/>
                <a:ea typeface="ＭＳ Ｐゴシック" charset="0"/>
              </a:defRPr>
            </a:lvl3pPr>
            <a:lvl4pPr marL="1600200" indent="-228600">
              <a:defRPr sz="1400" b="1">
                <a:solidFill>
                  <a:schemeClr val="tx1"/>
                </a:solidFill>
                <a:latin typeface="Times New Roman" charset="0"/>
                <a:ea typeface="ＭＳ Ｐゴシック" charset="0"/>
              </a:defRPr>
            </a:lvl4pPr>
            <a:lvl5pPr marL="2057400" indent="-228600">
              <a:defRPr sz="1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400" b="1">
                <a:solidFill>
                  <a:schemeClr val="tx1"/>
                </a:solidFill>
                <a:latin typeface="Times New Roman" charset="0"/>
                <a:ea typeface="ＭＳ Ｐゴシック" charset="0"/>
              </a:defRPr>
            </a:lvl9pPr>
          </a:lstStyle>
          <a:p>
            <a:r>
              <a:rPr lang="en-US" sz="2000" b="0" dirty="0" smtClean="0">
                <a:latin typeface="Arial" charset="0"/>
                <a:ea typeface="Arial" charset="0"/>
                <a:cs typeface="Arial" charset="0"/>
              </a:rPr>
              <a:t>t=1 </a:t>
            </a:r>
            <a:r>
              <a:rPr lang="en-US" sz="2000" b="0" dirty="0">
                <a:latin typeface="Arial" charset="0"/>
                <a:ea typeface="Arial" charset="0"/>
                <a:cs typeface="Arial" charset="0"/>
              </a:rPr>
              <a:t>: no padding</a:t>
            </a:r>
          </a:p>
          <a:p>
            <a:r>
              <a:rPr lang="en-US" sz="2000" b="0" dirty="0" smtClean="0">
                <a:latin typeface="Arial" charset="0"/>
                <a:ea typeface="Arial" charset="0"/>
                <a:cs typeface="Arial" charset="0"/>
              </a:rPr>
              <a:t>t=2 </a:t>
            </a:r>
            <a:r>
              <a:rPr lang="en-US" sz="2000" b="0" dirty="0">
                <a:latin typeface="Arial" charset="0"/>
                <a:ea typeface="Arial" charset="0"/>
                <a:cs typeface="Arial" charset="0"/>
              </a:rPr>
              <a:t>: padding</a:t>
            </a:r>
          </a:p>
        </p:txBody>
      </p:sp>
      <p:sp>
        <p:nvSpPr>
          <p:cNvPr id="142" name="TextBox 141"/>
          <p:cNvSpPr txBox="1"/>
          <p:nvPr/>
        </p:nvSpPr>
        <p:spPr>
          <a:xfrm>
            <a:off x="2394389" y="436833"/>
            <a:ext cx="3680816" cy="523220"/>
          </a:xfrm>
          <a:prstGeom prst="rect">
            <a:avLst/>
          </a:prstGeom>
          <a:noFill/>
        </p:spPr>
        <p:txBody>
          <a:bodyPr wrap="none" rtlCol="0">
            <a:spAutoFit/>
          </a:bodyPr>
          <a:lstStyle/>
          <a:p>
            <a:r>
              <a:rPr lang="en-US" sz="2800" b="1" dirty="0" err="1" smtClean="0">
                <a:latin typeface="Arial" charset="0"/>
                <a:ea typeface="Arial" charset="0"/>
                <a:cs typeface="Arial" charset="0"/>
              </a:rPr>
              <a:t>InterMAC</a:t>
            </a:r>
            <a:r>
              <a:rPr lang="en-US" sz="2800" b="1" dirty="0" smtClean="0">
                <a:latin typeface="Arial" charset="0"/>
                <a:ea typeface="Arial" charset="0"/>
                <a:cs typeface="Arial" charset="0"/>
              </a:rPr>
              <a:t> in practice</a:t>
            </a:r>
            <a:endParaRPr lang="en-US" sz="2800" b="1" dirty="0">
              <a:latin typeface="Arial" charset="0"/>
              <a:ea typeface="Arial" charset="0"/>
              <a:cs typeface="Arial" charset="0"/>
            </a:endParaRPr>
          </a:p>
        </p:txBody>
      </p:sp>
      <p:sp>
        <p:nvSpPr>
          <p:cNvPr id="143" name="TextBox 142"/>
          <p:cNvSpPr txBox="1"/>
          <p:nvPr/>
        </p:nvSpPr>
        <p:spPr>
          <a:xfrm>
            <a:off x="5526000" y="1388467"/>
            <a:ext cx="639097" cy="455980"/>
          </a:xfrm>
          <a:prstGeom prst="rect">
            <a:avLst/>
          </a:prstGeom>
          <a:noFill/>
          <a:ln w="50800">
            <a:solidFill>
              <a:srgbClr val="FF0000"/>
            </a:solidFill>
          </a:ln>
        </p:spPr>
        <p:txBody>
          <a:bodyPr wrap="square" rtlCol="0">
            <a:spAutoFit/>
          </a:bodyPr>
          <a:lstStyle/>
          <a:p>
            <a:endParaRPr lang="en-US"/>
          </a:p>
        </p:txBody>
      </p:sp>
      <p:sp>
        <p:nvSpPr>
          <p:cNvPr id="85" name="Rectangle 84"/>
          <p:cNvSpPr/>
          <p:nvPr/>
        </p:nvSpPr>
        <p:spPr>
          <a:xfrm>
            <a:off x="6613886" y="860214"/>
            <a:ext cx="900000" cy="360000"/>
          </a:xfrm>
          <a:prstGeom prst="rect">
            <a:avLst/>
          </a:prstGeom>
          <a:solidFill>
            <a:srgbClr val="FBC18F"/>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7063886" y="860214"/>
            <a:ext cx="0" cy="360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020212" y="855925"/>
            <a:ext cx="556563" cy="369332"/>
          </a:xfrm>
          <a:prstGeom prst="rect">
            <a:avLst/>
          </a:prstGeom>
          <a:noFill/>
        </p:spPr>
        <p:txBody>
          <a:bodyPr wrap="none" rtlCol="0">
            <a:spAutoFit/>
          </a:bodyPr>
          <a:lstStyle/>
          <a:p>
            <a:r>
              <a:rPr lang="en-US" dirty="0" smtClean="0">
                <a:latin typeface="Arial" charset="0"/>
                <a:ea typeface="Arial" charset="0"/>
                <a:cs typeface="Arial" charset="0"/>
              </a:rPr>
              <a:t>0x0</a:t>
            </a:r>
            <a:endParaRPr lang="en-US" dirty="0">
              <a:latin typeface="Arial" charset="0"/>
              <a:ea typeface="Arial" charset="0"/>
              <a:cs typeface="Arial" charset="0"/>
            </a:endParaRPr>
          </a:p>
        </p:txBody>
      </p:sp>
      <p:sp>
        <p:nvSpPr>
          <p:cNvPr id="113" name="Rectangle 112"/>
          <p:cNvSpPr/>
          <p:nvPr/>
        </p:nvSpPr>
        <p:spPr>
          <a:xfrm>
            <a:off x="7513886" y="859616"/>
            <a:ext cx="1350000" cy="360000"/>
          </a:xfrm>
          <a:prstGeom prst="rect">
            <a:avLst/>
          </a:prstGeom>
          <a:solidFill>
            <a:srgbClr val="FFFF00"/>
          </a:solidFill>
          <a:ln>
            <a:solidFill>
              <a:srgbClr val="424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p:cNvSpPr txBox="1"/>
          <p:nvPr/>
        </p:nvSpPr>
        <p:spPr>
          <a:xfrm>
            <a:off x="7466618" y="853404"/>
            <a:ext cx="556563" cy="369332"/>
          </a:xfrm>
          <a:prstGeom prst="rect">
            <a:avLst/>
          </a:prstGeom>
          <a:noFill/>
        </p:spPr>
        <p:txBody>
          <a:bodyPr wrap="none" rtlCol="0">
            <a:spAutoFit/>
          </a:bodyPr>
          <a:lstStyle/>
          <a:p>
            <a:r>
              <a:rPr lang="en-US" dirty="0" smtClean="0">
                <a:latin typeface="Arial" charset="0"/>
                <a:ea typeface="Arial" charset="0"/>
                <a:cs typeface="Arial" charset="0"/>
              </a:rPr>
              <a:t>0x1</a:t>
            </a:r>
            <a:endParaRPr lang="en-US" dirty="0">
              <a:latin typeface="Arial" charset="0"/>
              <a:ea typeface="Arial" charset="0"/>
              <a:cs typeface="Arial" charset="0"/>
            </a:endParaRPr>
          </a:p>
        </p:txBody>
      </p:sp>
      <p:cxnSp>
        <p:nvCxnSpPr>
          <p:cNvPr id="128" name="Straight Connector 127"/>
          <p:cNvCxnSpPr/>
          <p:nvPr/>
        </p:nvCxnSpPr>
        <p:spPr>
          <a:xfrm>
            <a:off x="7963886" y="853405"/>
            <a:ext cx="0" cy="360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920212" y="849116"/>
            <a:ext cx="556563" cy="369332"/>
          </a:xfrm>
          <a:prstGeom prst="rect">
            <a:avLst/>
          </a:prstGeom>
          <a:noFill/>
        </p:spPr>
        <p:txBody>
          <a:bodyPr wrap="none" rtlCol="0">
            <a:spAutoFit/>
          </a:bodyPr>
          <a:lstStyle/>
          <a:p>
            <a:r>
              <a:rPr lang="en-US" dirty="0" smtClean="0">
                <a:latin typeface="Arial" charset="0"/>
                <a:ea typeface="Arial" charset="0"/>
                <a:cs typeface="Arial" charset="0"/>
              </a:rPr>
              <a:t>0x1</a:t>
            </a:r>
            <a:endParaRPr lang="en-US" dirty="0">
              <a:latin typeface="Arial" charset="0"/>
              <a:ea typeface="Arial" charset="0"/>
              <a:cs typeface="Arial" charset="0"/>
            </a:endParaRPr>
          </a:p>
        </p:txBody>
      </p:sp>
      <p:cxnSp>
        <p:nvCxnSpPr>
          <p:cNvPr id="144" name="Straight Connector 143"/>
          <p:cNvCxnSpPr/>
          <p:nvPr/>
        </p:nvCxnSpPr>
        <p:spPr>
          <a:xfrm>
            <a:off x="8415588" y="859264"/>
            <a:ext cx="0" cy="360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8373806" y="849116"/>
            <a:ext cx="556563" cy="369332"/>
          </a:xfrm>
          <a:prstGeom prst="rect">
            <a:avLst/>
          </a:prstGeom>
          <a:noFill/>
        </p:spPr>
        <p:txBody>
          <a:bodyPr wrap="none" rtlCol="0">
            <a:spAutoFit/>
          </a:bodyPr>
          <a:lstStyle/>
          <a:p>
            <a:r>
              <a:rPr lang="en-US" dirty="0" smtClean="0">
                <a:latin typeface="Arial" charset="0"/>
                <a:ea typeface="Arial" charset="0"/>
                <a:cs typeface="Arial" charset="0"/>
              </a:rPr>
              <a:t>0x1</a:t>
            </a:r>
            <a:endParaRPr lang="en-US" dirty="0">
              <a:latin typeface="Arial" charset="0"/>
              <a:ea typeface="Arial" charset="0"/>
              <a:cs typeface="Arial" charset="0"/>
            </a:endParaRPr>
          </a:p>
        </p:txBody>
      </p:sp>
    </p:spTree>
    <p:extLst>
      <p:ext uri="{BB962C8B-B14F-4D97-AF65-F5344CB8AC3E}">
        <p14:creationId xmlns:p14="http://schemas.microsoft.com/office/powerpoint/2010/main" val="12075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9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73" grpId="0" animBg="1"/>
      <p:bldP spid="89" grpId="0" animBg="1"/>
      <p:bldP spid="141" grpId="0" animBg="1"/>
      <p:bldP spid="85" grpId="0" animBg="1"/>
      <p:bldP spid="102" grpId="0"/>
      <p:bldP spid="113" grpId="0" animBg="1"/>
      <p:bldP spid="117" grpId="0"/>
      <p:bldP spid="138" grpId="0"/>
      <p:bldP spid="145" grpId="0"/>
    </p:bldLst>
  </p:timing>
</p:sld>
</file>

<file path=ppt/theme/theme1.xml><?xml version="1.0" encoding="utf-8"?>
<a:theme xmlns:a="http://schemas.openxmlformats.org/drawingml/2006/main" name="Office Theme">
  <a:themeElements>
    <a:clrScheme name="Royal Holloway v1">
      <a:dk1>
        <a:sysClr val="windowText" lastClr="000000"/>
      </a:dk1>
      <a:lt1>
        <a:sysClr val="window" lastClr="FFFFFF"/>
      </a:lt1>
      <a:dk2>
        <a:srgbClr val="202A30"/>
      </a:dk2>
      <a:lt2>
        <a:srgbClr val="EEECE1"/>
      </a:lt2>
      <a:accent1>
        <a:srgbClr val="EB641E"/>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138739</TotalTime>
  <Words>3590</Words>
  <Application>Microsoft Macintosh PowerPoint</Application>
  <PresentationFormat>On-screen Show (4:3)</PresentationFormat>
  <Paragraphs>654</Paragraphs>
  <Slides>25</Slides>
  <Notes>25</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Calibri</vt:lpstr>
      <vt:lpstr>Cambria Math</vt:lpstr>
      <vt:lpstr>Corbel</vt:lpstr>
      <vt:lpstr>Corbel</vt:lpstr>
      <vt:lpstr>Lucida Grande</vt:lpstr>
      <vt:lpstr>ＭＳ Ｐゴシック</vt:lpstr>
      <vt:lpstr>Symbol</vt:lpstr>
      <vt:lpstr>Times New Roman</vt:lpstr>
      <vt:lpstr>Wingdings</vt:lpstr>
      <vt:lpstr>Arial</vt:lpstr>
      <vt:lpstr>Office Theme</vt:lpstr>
      <vt:lpstr>libInterMAC: Beyond Confidentiality and Integrity in Practice  Torben B. Hansen @n_tbh Joint work with  Martin R. Albrecht @martinralbrecht Kenneth G. Paterson @kennyog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Hansen, Torben (2015)</cp:lastModifiedBy>
  <cp:revision>3200</cp:revision>
  <cp:lastPrinted>2019-03-25T12:50:16Z</cp:lastPrinted>
  <dcterms:created xsi:type="dcterms:W3CDTF">2013-08-15T13:27:17Z</dcterms:created>
  <dcterms:modified xsi:type="dcterms:W3CDTF">2019-03-28T09:20:19Z</dcterms:modified>
</cp:coreProperties>
</file>